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Proxima Nova"/>
      <p:regular r:id="rId47"/>
      <p:bold r:id="rId48"/>
      <p:italic r:id="rId49"/>
      <p:boldItalic r:id="rId50"/>
    </p:embeddedFont>
    <p:embeddedFont>
      <p:font typeface="Roboto"/>
      <p:regular r:id="rId51"/>
      <p:bold r:id="rId52"/>
      <p:italic r:id="rId53"/>
      <p:boldItalic r:id="rId54"/>
    </p:embeddedFont>
    <p:embeddedFont>
      <p:font typeface="Playfair Display"/>
      <p:regular r:id="rId55"/>
      <p:bold r:id="rId56"/>
      <p:italic r:id="rId57"/>
      <p:boldItalic r:id="rId58"/>
    </p:embeddedFont>
    <p:embeddedFont>
      <p:font typeface="Lato"/>
      <p:regular r:id="rId59"/>
      <p:bold r:id="rId60"/>
      <p:italic r:id="rId61"/>
      <p:boldItalic r:id="rId62"/>
    </p:embeddedFont>
    <p:embeddedFont>
      <p:font typeface="Roboto Mono"/>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D30DBAD-3CFB-4C91-8212-622C33DA8DF1}">
  <a:tblStyle styleId="{0D30DBAD-3CFB-4C91-8212-622C33DA8D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273E61A-5CB6-44F3-97FB-D850129AEB9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6.xml"/><Relationship Id="rId66" Type="http://schemas.openxmlformats.org/officeDocument/2006/relationships/font" Target="fonts/RobotoMono-boldItalic.fntdata"/><Relationship Id="rId21" Type="http://schemas.openxmlformats.org/officeDocument/2006/relationships/slide" Target="slides/slide15.xml"/><Relationship Id="rId65" Type="http://schemas.openxmlformats.org/officeDocument/2006/relationships/font" Target="fonts/RobotoMono-italic.fntdata"/><Relationship Id="rId24" Type="http://schemas.openxmlformats.org/officeDocument/2006/relationships/slide" Target="slides/slide18.xml"/><Relationship Id="rId68" Type="http://schemas.openxmlformats.org/officeDocument/2006/relationships/font" Target="fonts/Merriweather-bold.fntdata"/><Relationship Id="rId23" Type="http://schemas.openxmlformats.org/officeDocument/2006/relationships/slide" Target="slides/slide17.xml"/><Relationship Id="rId67" Type="http://schemas.openxmlformats.org/officeDocument/2006/relationships/font" Target="fonts/Merriweather-regular.fntdata"/><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ProximaNova-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PlayfairDisplay-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PlayfairDisplay-italic.fntdata"/><Relationship Id="rId12" Type="http://schemas.openxmlformats.org/officeDocument/2006/relationships/slide" Target="slides/slide6.xml"/><Relationship Id="rId56" Type="http://schemas.openxmlformats.org/officeDocument/2006/relationships/font" Target="fonts/PlayfairDisplay-bold.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PlayfairDispl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191b15b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191b15b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febdc25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febdc25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fefe29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fefe29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1de13e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1de13e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febdc25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ebdc25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191b15b8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191b15b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191b15b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191b15b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191b15b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191b15b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191b15b8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191b15b8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191b15b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191b15b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16224b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16224b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febdc2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febdc25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191b15b8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191b15b8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0bdbb6a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0bdbb6a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03c09d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03c09d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febdc25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febdc25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191b15b8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191b15b8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191b15b8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191b15b8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febdc2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febdc2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76ca7e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76ca7e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ff5bd9c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f5bd9c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1e07bc7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1e07bc7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191b15b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191b15b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20fb63e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20fb63e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312866e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312866e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1b060a1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1b060a1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1b060a16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1b060a16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1b060a1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1b060a1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1785b5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1785b52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1de13e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1de13e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1c50aba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1c50aba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1ac8c7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1ac8c7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1c50aba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1c50aba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fefe29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fefe29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ff36aa5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ff36aa52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ff36aa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ff36aa5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docs.aws.amazon.com/Route53/latest/DeveloperGuide/dns-failover-simple-configs.html" TargetMode="External"/><Relationship Id="rId4" Type="http://schemas.openxmlformats.org/officeDocument/2006/relationships/hyperlink" Target="https://docs.aws.amazon.com/Route53/latest/DeveloperGuide/resource-record-sets-choosing-alias-non-alias.html"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docs.aws.amazon.com/Route53/latest/DeveloperGuide/dns-failover-complex-configs.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aws.amazon.com/blogs/security/how-to-set-up-dns-resolution-between-on-premises-networks-and-aws-by-using-unbound/" TargetMode="External"/><Relationship Id="rId4" Type="http://schemas.openxmlformats.org/officeDocument/2006/relationships/image" Target="../media/image8.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https://docs.aws.amazon.com/apigateway/latest/developerguide/apigateway-control-access-aws-waf.html" TargetMode="External"/><Relationship Id="rId10" Type="http://schemas.openxmlformats.org/officeDocument/2006/relationships/hyperlink" Target="https://docs.aws.amazon.com/apigateway/latest/developerguide/how-to-custom-domains.html" TargetMode="External"/><Relationship Id="rId13" Type="http://schemas.openxmlformats.org/officeDocument/2006/relationships/hyperlink" Target="https://zmbcgpqtgc.execute-api.us-east-1.amazonaws.com/test/activityfeed" TargetMode="External"/><Relationship Id="rId12" Type="http://schemas.openxmlformats.org/officeDocument/2006/relationships/hyperlink" Target="https://docs.aws.amazon.com/apigateway/latest/developerguide/apigateway-xray.html" TargetMode="External"/><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docs.aws.amazon.com/apigateway/latest/developerguide/welcome.html" TargetMode="External"/><Relationship Id="rId4" Type="http://schemas.openxmlformats.org/officeDocument/2006/relationships/hyperlink" Target="https://docs.aws.amazon.com/apigateway/latest/developerguide/apigateway-websocket-api.html" TargetMode="External"/><Relationship Id="rId9" Type="http://schemas.openxmlformats.org/officeDocument/2006/relationships/hyperlink" Target="https://docs.aws.amazon.com/apigateway/latest/developerguide/cloudtrail.html" TargetMode="External"/><Relationship Id="rId5" Type="http://schemas.openxmlformats.org/officeDocument/2006/relationships/hyperlink" Target="https://docs.aws.amazon.com/apigateway/latest/developerguide/apigateway-rest-api.html" TargetMode="External"/><Relationship Id="rId6" Type="http://schemas.openxmlformats.org/officeDocument/2006/relationships/hyperlink" Target="https://docs.aws.amazon.com/apigateway/latest/developerguide/apigateway-control-access-to-api.html" TargetMode="External"/><Relationship Id="rId7" Type="http://schemas.openxmlformats.org/officeDocument/2006/relationships/hyperlink" Target="https://docs.aws.amazon.com/apigateway/latest/developerguide/apigateway-developer-portal.html" TargetMode="External"/><Relationship Id="rId8" Type="http://schemas.openxmlformats.org/officeDocument/2006/relationships/hyperlink" Target="https://docs.aws.amazon.com/apigateway/latest/developerguide/canary-releas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docs.aws.amazon.com/apigateway/latest/developerguide/welcom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docs.aws.amazon.com/apigateway/latest/developerguide/how-to-custom-domains.html" TargetMode="External"/><Relationship Id="rId4" Type="http://schemas.openxmlformats.org/officeDocument/2006/relationships/hyperlink" Target="https://docs.aws.amazon.com/apigateway/latest/developerguide/apigateway-private-apis.html" TargetMode="External"/><Relationship Id="rId5" Type="http://schemas.openxmlformats.org/officeDocument/2006/relationships/image" Target="../media/image6.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docs.aws.amazon.com/apigateway/latest/developerguide/apigateway-resource-policies.html" TargetMode="External"/><Relationship Id="rId4" Type="http://schemas.openxmlformats.org/officeDocument/2006/relationships/hyperlink" Target="https://docs.aws.amazon.com/apigateway/latest/developerguide/permissions.html" TargetMode="External"/><Relationship Id="rId5" Type="http://schemas.openxmlformats.org/officeDocument/2006/relationships/hyperlink" Target="https://docs.aws.amazon.com/apigateway/latest/developerguide/apigateway-use-lambda-authorizer.html" TargetMode="External"/><Relationship Id="rId6" Type="http://schemas.openxmlformats.org/officeDocument/2006/relationships/hyperlink" Target="https://docs.aws.amazon.com/apigateway/latest/developerguide/apigateway-integrate-with-cognito.html" TargetMode="External"/><Relationship Id="rId7"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docs.aws.amazon.com/aws-technical-content/latest/aws-vpc-connectivity-options/aws-privatelink.html" TargetMode="External"/><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docs.aws.amazon.com/xray/latest/devguide/aws-xray.html" TargetMode="External"/><Relationship Id="rId4" Type="http://schemas.openxmlformats.org/officeDocument/2006/relationships/hyperlink" Target="https://docs.aws.amazon.com/awscloudtrail/latest/userguide/cloudtrail-user-guide.html" TargetMode="External"/><Relationship Id="rId5" Type="http://schemas.openxmlformats.org/officeDocument/2006/relationships/hyperlink" Target="https://docs.aws.amazon.com/AmazonCloudWatch/latest/monitoring/WhatIsCloudWatc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aws.amazon.com/elasticloadbalancing/featur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aws.amazon.com/blogs/aws/new-application-load-balancer-sni/" TargetMode="External"/><Relationship Id="rId4" Type="http://schemas.openxmlformats.org/officeDocument/2006/relationships/hyperlink" Target="https://tools.ietf.org/html/rfc6066#page-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aws.amazon.com/AmazonCloudFront/latest/DeveloperGuide/ConfiguringCachi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aws.amazon.com/blogs/networking-and-content-delivery/amazon-s3-amazon-cloudfront-a-match-made-in-the-cloud/" TargetMode="External"/><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hyperlink" Target="https://aws.amazon.com/waf/" TargetMode="External"/><Relationship Id="rId8" Type="http://schemas.openxmlformats.org/officeDocument/2006/relationships/hyperlink" Target="https://aws.amazon.com/shie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docs.aws.amazon.com/en_pv/AmazonCloudFront/latest/DeveloperGuide/high_availability_origin_failover.html" TargetMode="External"/><Relationship Id="rId4" Type="http://schemas.openxmlformats.org/officeDocument/2006/relationships/image" Target="../media/image4.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docs.aws.amazon.com/AmazonCloudFront/latest/DeveloperGuide/PrivateContent.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docs.aws.amazon.com/en_pv/AmazonCloudFront/latest/DeveloperGuide/private-content-signed-url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docs.aws.amazon.com/AmazonCloudFront/latest/DeveloperGuide/field-level-encryption.html" TargetMode="External"/><Relationship Id="rId4" Type="http://schemas.openxmlformats.org/officeDocument/2006/relationships/image" Target="../media/image14.png"/><Relationship Id="rId5" Type="http://schemas.openxmlformats.org/officeDocument/2006/relationships/hyperlink" Target="https://docs.aws.amazon.com/encryption-sdk/latest/developer-guide//introduc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docs.aws.amazon.com/Route53/latest/DeveloperGuide/resource-record-sets-choosing-alias-non-alia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hyperlink" Target="https://aws.amazon.com/premiumsupport/knowledge-center/elb-ssl-tls-certificate-https/" TargetMode="External"/><Relationship Id="rId9" Type="http://schemas.openxmlformats.org/officeDocument/2006/relationships/image" Target="../media/image16.png"/><Relationship Id="rId5" Type="http://schemas.openxmlformats.org/officeDocument/2006/relationships/hyperlink" Target="https://docs.aws.amazon.com/acm/latest/userguide/gs-acm-request-public.html" TargetMode="External"/><Relationship Id="rId6" Type="http://schemas.openxmlformats.org/officeDocument/2006/relationships/hyperlink" Target="https://docs.aws.amazon.com/acm/latest/userguide/import-certificate.html" TargetMode="External"/><Relationship Id="rId7" Type="http://schemas.openxmlformats.org/officeDocument/2006/relationships/hyperlink" Target="https://docs.aws.amazon.com/IAM/latest/UserGuide/id_credentials_server-certs.html#upload-server-certificate" TargetMode="External"/><Relationship Id="rId8" Type="http://schemas.openxmlformats.org/officeDocument/2006/relationships/hyperlink" Target="https://docs.aws.amazon.com/acm/latest/userguide/acm-servic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blog.shikisoft.com/serving-dynamic-website-with-amazon-cloudfro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aws.amazon.com/solutions/video-on-demand-on-aws/" TargetMode="External"/><Relationship Id="rId4" Type="http://schemas.openxmlformats.org/officeDocument/2006/relationships/hyperlink" Target="https://aws.amazon.com/solutions/live-streaming-on-aws/" TargetMode="External"/><Relationship Id="rId5" Type="http://schemas.openxmlformats.org/officeDocument/2006/relationships/image" Target="../media/image18.png"/><Relationship Id="rId6"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docs.aws.amazon.com/Route53/latest/DeveloperGuide/routing-to-cloudfront-distribution.html" TargetMode="External"/><Relationship Id="rId4" Type="http://schemas.openxmlformats.org/officeDocument/2006/relationships/hyperlink" Target="https://docs.aws.amazon.com/Route53/latest/DeveloperGuide/resource-record-sets-choosing-alias-non-alias.html" TargetMode="External"/><Relationship Id="rId5" Type="http://schemas.openxmlformats.org/officeDocument/2006/relationships/hyperlink" Target="https://docs.aws.amazon.com/Route53/latest/DeveloperGuide/resource-record-sets-choosing-alias-non-alias.html" TargetMode="External"/><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ocs.aws.amazon.com/Route53/latest/DeveloperGuide/routing-policy.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ocs.aws.amazon.com/Route53/latest/DeveloperGuide/hosted-zone-public-consideration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docs.aws.amazon.com/Route53/latest/DeveloperGuide/hosted-zones-working-with.html" TargetMode="External"/><Relationship Id="rId4" Type="http://schemas.openxmlformats.org/officeDocument/2006/relationships/hyperlink" Target="https://docs.aws.amazon.com/Route53/latest/DeveloperGuide/hosted-zone-private-associate-vpcs-different-account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docs.aws.amazon.com/Route53/latest/DeveloperGuide/dns-failover-types.html" TargetMode="External"/><Relationship Id="rId4" Type="http://schemas.openxmlformats.org/officeDocument/2006/relationships/hyperlink" Target="https://docs.aws.amazon.com/Route53/latest/DeveloperGuide/routing-policy.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docs.aws.amazon.com/Route53/latest/DeveloperGuide/health-checks-type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Networking &amp; Content Delivery</a:t>
            </a:r>
            <a:endParaRPr sz="2400">
              <a:solidFill>
                <a:srgbClr val="FFFFFF"/>
              </a:solidFill>
              <a:latin typeface="Merriweather"/>
              <a:ea typeface="Merriweather"/>
              <a:cs typeface="Merriweather"/>
              <a:sym typeface="Merriweather"/>
            </a:endParaRPr>
          </a:p>
        </p:txBody>
      </p:sp>
      <p:sp>
        <p:nvSpPr>
          <p:cNvPr id="60" name="Google Shape;60;p1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Merriweather"/>
                <a:ea typeface="Merriweather"/>
                <a:cs typeface="Merriweather"/>
                <a:sym typeface="Merriweather"/>
              </a:rPr>
              <a:t>R53, CloudFront, WAF, </a:t>
            </a:r>
            <a:r>
              <a:rPr b="1" lang="en" sz="2400">
                <a:solidFill>
                  <a:srgbClr val="FFFFFF"/>
                </a:solidFill>
                <a:latin typeface="Merriweather"/>
                <a:ea typeface="Merriweather"/>
                <a:cs typeface="Merriweather"/>
                <a:sym typeface="Merriweather"/>
              </a:rPr>
              <a:t>API gateway</a:t>
            </a:r>
            <a:endParaRPr>
              <a:solidFill>
                <a:srgbClr val="FFFFFF"/>
              </a:solidFill>
            </a:endParaRPr>
          </a:p>
        </p:txBody>
      </p:sp>
      <p:sp>
        <p:nvSpPr>
          <p:cNvPr id="61" name="Google Shape;61;p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Raleway"/>
                <a:ea typeface="Raleway"/>
                <a:cs typeface="Raleway"/>
                <a:sym typeface="Raleway"/>
              </a:rPr>
              <a:t>AWS Certified Solutions Architect– Professional (SAP-C01) - </a:t>
            </a:r>
            <a:endParaRPr b="1">
              <a:solidFill>
                <a:srgbClr val="FFFFFF"/>
              </a:solidFill>
              <a:latin typeface="Raleway"/>
              <a:ea typeface="Raleway"/>
              <a:cs typeface="Raleway"/>
              <a:sym typeface="Raleway"/>
            </a:endParaRPr>
          </a:p>
          <a:p>
            <a:pPr indent="0" lvl="0" marL="0" rtl="0" algn="l">
              <a:lnSpc>
                <a:spcPct val="100000"/>
              </a:lnSpc>
              <a:spcBef>
                <a:spcPts val="0"/>
              </a:spcBef>
              <a:spcAft>
                <a:spcPts val="0"/>
              </a:spcAft>
              <a:buNone/>
            </a:pPr>
            <a:r>
              <a:rPr b="1" lang="en">
                <a:solidFill>
                  <a:srgbClr val="FFFFFF"/>
                </a:solidFill>
                <a:latin typeface="Raleway"/>
                <a:ea typeface="Raleway"/>
                <a:cs typeface="Raleway"/>
                <a:sym typeface="Raleway"/>
              </a:rPr>
              <a:t>Study notes - Sep’2019</a:t>
            </a:r>
            <a:endParaRPr b="1">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How Health Checks Work in </a:t>
            </a:r>
            <a:r>
              <a:rPr lang="en" sz="1400">
                <a:solidFill>
                  <a:srgbClr val="0000FF"/>
                </a:solidFill>
              </a:rPr>
              <a:t>Simple </a:t>
            </a:r>
            <a:r>
              <a:rPr lang="en" sz="1400"/>
              <a:t>Amazon Route 53 Configurations</a:t>
            </a:r>
            <a:endParaRPr sz="1400"/>
          </a:p>
          <a:p>
            <a:pPr indent="0" lvl="0" marL="0" marR="0" rtl="0" algn="l">
              <a:lnSpc>
                <a:spcPct val="100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https://docs.aws.amazon.com/Route53/latest/DeveloperGuide/dns-failover-simple-configs.html</a:t>
            </a:r>
            <a:endParaRPr sz="1000">
              <a:solidFill>
                <a:schemeClr val="dk1"/>
              </a:solidFill>
              <a:latin typeface="Roboto Mono"/>
              <a:ea typeface="Roboto Mono"/>
              <a:cs typeface="Roboto Mono"/>
              <a:sym typeface="Roboto Mono"/>
            </a:endParaRPr>
          </a:p>
        </p:txBody>
      </p:sp>
      <p:sp>
        <p:nvSpPr>
          <p:cNvPr id="117" name="Google Shape;117;p22"/>
          <p:cNvSpPr txBox="1"/>
          <p:nvPr/>
        </p:nvSpPr>
        <p:spPr>
          <a:xfrm>
            <a:off x="228600" y="914400"/>
            <a:ext cx="8170800" cy="175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444444"/>
                </a:solidFill>
                <a:highlight>
                  <a:srgbClr val="FFFFFF"/>
                </a:highlight>
                <a:latin typeface="Roboto Mono"/>
                <a:ea typeface="Roboto Mono"/>
                <a:cs typeface="Roboto Mono"/>
                <a:sym typeface="Roboto Mono"/>
              </a:rPr>
              <a:t>Check the health of EC2 instances and other resources (</a:t>
            </a:r>
            <a:r>
              <a:rPr b="1" lang="en" sz="1000">
                <a:solidFill>
                  <a:srgbClr val="0000FF"/>
                </a:solidFill>
                <a:highlight>
                  <a:srgbClr val="FFFFFF"/>
                </a:highlight>
                <a:latin typeface="Roboto Mono"/>
                <a:ea typeface="Roboto Mono"/>
                <a:cs typeface="Roboto Mono"/>
                <a:sym typeface="Roboto Mono"/>
              </a:rPr>
              <a:t>non-alias records</a:t>
            </a:r>
            <a:r>
              <a:rPr b="1" lang="en" sz="1000">
                <a:solidFill>
                  <a:srgbClr val="444444"/>
                </a:solidFill>
                <a:highlight>
                  <a:srgbClr val="FFFFFF"/>
                </a:highlight>
                <a:latin typeface="Roboto Mono"/>
                <a:ea typeface="Roboto Mono"/>
                <a:cs typeface="Roboto Mono"/>
                <a:sym typeface="Roboto Mono"/>
              </a:rPr>
              <a:t>)</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If you're routing traffic to resources that you can't create alias records for, such as EC2 instances, you </a:t>
            </a:r>
            <a:r>
              <a:rPr lang="en" sz="1000">
                <a:solidFill>
                  <a:srgbClr val="FF0000"/>
                </a:solidFill>
                <a:highlight>
                  <a:srgbClr val="FFFFFF"/>
                </a:highlight>
                <a:latin typeface="Roboto Mono"/>
                <a:ea typeface="Roboto Mono"/>
                <a:cs typeface="Roboto Mono"/>
                <a:sym typeface="Roboto Mono"/>
              </a:rPr>
              <a:t>create a record and a health check for each resource</a:t>
            </a:r>
            <a:r>
              <a:rPr lang="en" sz="1000">
                <a:solidFill>
                  <a:srgbClr val="444444"/>
                </a:solidFill>
                <a:highlight>
                  <a:srgbClr val="FFFFFF"/>
                </a:highlight>
                <a:latin typeface="Roboto Mono"/>
                <a:ea typeface="Roboto Mono"/>
                <a:cs typeface="Roboto Mono"/>
                <a:sym typeface="Roboto Mono"/>
              </a:rPr>
              <a:t>.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1000">
                <a:solidFill>
                  <a:srgbClr val="444444"/>
                </a:solidFill>
                <a:highlight>
                  <a:srgbClr val="FFFFFF"/>
                </a:highlight>
                <a:latin typeface="Roboto Mono"/>
                <a:ea typeface="Roboto Mono"/>
                <a:cs typeface="Roboto Mono"/>
                <a:sym typeface="Roboto Mono"/>
              </a:rPr>
              <a:t>Evaluate the health of an AWS resource (</a:t>
            </a:r>
            <a:r>
              <a:rPr b="1" lang="en" sz="1000">
                <a:solidFill>
                  <a:srgbClr val="0000FF"/>
                </a:solidFill>
                <a:highlight>
                  <a:srgbClr val="FFFFFF"/>
                </a:highlight>
                <a:latin typeface="Roboto Mono"/>
                <a:ea typeface="Roboto Mono"/>
                <a:cs typeface="Roboto Mono"/>
                <a:sym typeface="Roboto Mono"/>
              </a:rPr>
              <a:t>alias records</a:t>
            </a:r>
            <a:r>
              <a:rPr b="1" lang="en" sz="1000">
                <a:solidFill>
                  <a:srgbClr val="444444"/>
                </a:solidFill>
                <a:highlight>
                  <a:srgbClr val="FFFFFF"/>
                </a:highlight>
                <a:latin typeface="Roboto Mono"/>
                <a:ea typeface="Roboto Mono"/>
                <a:cs typeface="Roboto Mono"/>
                <a:sym typeface="Roboto Mono"/>
              </a:rPr>
              <a:t>)</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If you're using </a:t>
            </a:r>
            <a:r>
              <a:rPr lang="en" sz="1000">
                <a:solidFill>
                  <a:srgbClr val="E48700"/>
                </a:solidFill>
                <a:highlight>
                  <a:srgbClr val="FFFFFF"/>
                </a:highlight>
                <a:uFill>
                  <a:noFill/>
                </a:uFill>
                <a:latin typeface="Roboto Mono"/>
                <a:ea typeface="Roboto Mono"/>
                <a:cs typeface="Roboto Mono"/>
                <a:sym typeface="Roboto Mono"/>
                <a:hlinkClick r:id="rId4"/>
              </a:rPr>
              <a:t>alias records</a:t>
            </a:r>
            <a:r>
              <a:rPr lang="en" sz="1000">
                <a:solidFill>
                  <a:srgbClr val="444444"/>
                </a:solidFill>
                <a:highlight>
                  <a:srgbClr val="FFFFFF"/>
                </a:highlight>
                <a:latin typeface="Roboto Mono"/>
                <a:ea typeface="Roboto Mono"/>
                <a:cs typeface="Roboto Mono"/>
                <a:sym typeface="Roboto Mono"/>
              </a:rPr>
              <a:t> to route traffic to selected AWS resources, such as ELB, you can configure R53 to evaluate the health of the reso</a:t>
            </a:r>
            <a:r>
              <a:rPr lang="en" sz="1000">
                <a:solidFill>
                  <a:srgbClr val="444444"/>
                </a:solidFill>
                <a:highlight>
                  <a:srgbClr val="FFFFFF"/>
                </a:highlight>
                <a:latin typeface="Roboto Mono"/>
                <a:ea typeface="Roboto Mono"/>
                <a:cs typeface="Roboto Mono"/>
                <a:sym typeface="Roboto Mono"/>
              </a:rPr>
              <a:t>u</a:t>
            </a:r>
            <a:r>
              <a:rPr lang="en" sz="1000">
                <a:solidFill>
                  <a:srgbClr val="444444"/>
                </a:solidFill>
                <a:highlight>
                  <a:srgbClr val="FFFFFF"/>
                </a:highlight>
                <a:latin typeface="Roboto Mono"/>
                <a:ea typeface="Roboto Mono"/>
                <a:cs typeface="Roboto Mono"/>
                <a:sym typeface="Roboto Mono"/>
              </a:rPr>
              <a:t>rce </a:t>
            </a:r>
            <a:r>
              <a:rPr lang="en" sz="1000">
                <a:solidFill>
                  <a:srgbClr val="444444"/>
                </a:solidFill>
                <a:highlight>
                  <a:schemeClr val="lt1"/>
                </a:highlight>
                <a:latin typeface="Roboto Mono"/>
                <a:ea typeface="Roboto Mono"/>
                <a:cs typeface="Roboto Mono"/>
                <a:sym typeface="Roboto Mono"/>
              </a:rPr>
              <a:t>(Specify </a:t>
            </a:r>
            <a:r>
              <a:rPr b="1" lang="en" sz="1000">
                <a:solidFill>
                  <a:srgbClr val="444444"/>
                </a:solidFill>
                <a:highlight>
                  <a:schemeClr val="lt1"/>
                </a:highlight>
                <a:latin typeface="Roboto Mono"/>
                <a:ea typeface="Roboto Mono"/>
                <a:cs typeface="Roboto Mono"/>
                <a:sym typeface="Roboto Mono"/>
              </a:rPr>
              <a:t>Yes</a:t>
            </a:r>
            <a:r>
              <a:rPr lang="en" sz="1000">
                <a:solidFill>
                  <a:srgbClr val="444444"/>
                </a:solidFill>
                <a:highlight>
                  <a:schemeClr val="lt1"/>
                </a:highlight>
                <a:latin typeface="Roboto Mono"/>
                <a:ea typeface="Roboto Mono"/>
                <a:cs typeface="Roboto Mono"/>
                <a:sym typeface="Roboto Mono"/>
              </a:rPr>
              <a:t> for </a:t>
            </a:r>
            <a:r>
              <a:rPr b="1" lang="en" sz="1000">
                <a:solidFill>
                  <a:srgbClr val="444444"/>
                </a:solidFill>
                <a:highlight>
                  <a:schemeClr val="lt1"/>
                </a:highlight>
                <a:latin typeface="Roboto Mono"/>
                <a:ea typeface="Roboto Mono"/>
                <a:cs typeface="Roboto Mono"/>
                <a:sym typeface="Roboto Mono"/>
              </a:rPr>
              <a:t>Evaluate Target Health</a:t>
            </a:r>
            <a:r>
              <a:rPr lang="en" sz="1000">
                <a:solidFill>
                  <a:srgbClr val="444444"/>
                </a:solidFill>
                <a:highlight>
                  <a:schemeClr val="lt1"/>
                </a:highlight>
                <a:latin typeface="Roboto Mono"/>
                <a:ea typeface="Roboto Mono"/>
                <a:cs typeface="Roboto Mono"/>
                <a:sym typeface="Roboto Mono"/>
              </a:rPr>
              <a:t>) </a:t>
            </a:r>
            <a:r>
              <a:rPr lang="en" sz="1000">
                <a:solidFill>
                  <a:srgbClr val="444444"/>
                </a:solidFill>
                <a:highlight>
                  <a:srgbClr val="FFFFFF"/>
                </a:highlight>
                <a:latin typeface="Roboto Mono"/>
                <a:ea typeface="Roboto Mono"/>
                <a:cs typeface="Roboto Mono"/>
                <a:sym typeface="Roboto Mono"/>
              </a:rPr>
              <a:t>and to route traffic only to resources that are healthy. Y</a:t>
            </a:r>
            <a:r>
              <a:rPr lang="en" sz="1000">
                <a:solidFill>
                  <a:srgbClr val="FF0000"/>
                </a:solidFill>
                <a:highlight>
                  <a:srgbClr val="FFFFFF"/>
                </a:highlight>
                <a:latin typeface="Roboto Mono"/>
                <a:ea typeface="Roboto Mono"/>
                <a:cs typeface="Roboto Mono"/>
                <a:sym typeface="Roboto Mono"/>
              </a:rPr>
              <a:t>ou don't need to create a health check for the resource</a:t>
            </a:r>
            <a:r>
              <a:rPr lang="en" sz="1000">
                <a:solidFill>
                  <a:srgbClr val="444444"/>
                </a:solidFill>
                <a:highlight>
                  <a:srgbClr val="FFFFFF"/>
                </a:highlight>
                <a:latin typeface="Roboto Mono"/>
                <a:ea typeface="Roboto Mono"/>
                <a:cs typeface="Roboto Mono"/>
                <a:sym typeface="Roboto Mono"/>
              </a:rPr>
              <a:t>.</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pic>
        <p:nvPicPr>
          <p:cNvPr id="118" name="Google Shape;118;p22"/>
          <p:cNvPicPr preferRelativeResize="0"/>
          <p:nvPr/>
        </p:nvPicPr>
        <p:blipFill>
          <a:blip r:embed="rId5">
            <a:alphaModFix/>
          </a:blip>
          <a:stretch>
            <a:fillRect/>
          </a:stretch>
        </p:blipFill>
        <p:spPr>
          <a:xfrm>
            <a:off x="4191000" y="2823600"/>
            <a:ext cx="4922576" cy="1823925"/>
          </a:xfrm>
          <a:prstGeom prst="rect">
            <a:avLst/>
          </a:prstGeom>
          <a:noFill/>
          <a:ln>
            <a:noFill/>
          </a:ln>
        </p:spPr>
      </p:pic>
      <p:sp>
        <p:nvSpPr>
          <p:cNvPr id="119" name="Google Shape;119;p22"/>
          <p:cNvSpPr txBox="1"/>
          <p:nvPr/>
        </p:nvSpPr>
        <p:spPr>
          <a:xfrm>
            <a:off x="0" y="2590800"/>
            <a:ext cx="4234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The following example shows a group of weighted records in which the third record is unhealthy. </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When R53 initially selects from among all three records, it responds to requests using the first record about 20% of the time, 10/(10 + 20 + 20).</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When Route 53 determines that the third record is unhealthy, it responds to requests using the first record about 33% of the time, 10/(10 + 20).</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rPr lang="en" sz="1100">
                <a:solidFill>
                  <a:srgbClr val="FF0000"/>
                </a:solidFill>
                <a:highlight>
                  <a:srgbClr val="FFFFFF"/>
                </a:highlight>
                <a:latin typeface="Roboto Mono"/>
                <a:ea typeface="Roboto Mono"/>
                <a:cs typeface="Roboto Mono"/>
                <a:sym typeface="Roboto Mono"/>
              </a:rPr>
              <a:t>If you omit a health check from one or more records in a group of records, Route 53 has no way to determine the health of the corresponding resource. Route 53 treats those records as healthy.</a:t>
            </a:r>
            <a:endParaRPr sz="1100">
              <a:solidFill>
                <a:srgbClr val="FF0000"/>
              </a:solidFill>
              <a:highlight>
                <a:srgbClr val="FFFFFF"/>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nvSpPr>
        <p:spPr>
          <a:xfrm>
            <a:off x="0" y="838200"/>
            <a:ext cx="45858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444444"/>
                </a:solidFill>
                <a:highlight>
                  <a:srgbClr val="FFFFFF"/>
                </a:highlight>
                <a:latin typeface="Roboto Mono"/>
                <a:ea typeface="Roboto Mono"/>
                <a:cs typeface="Roboto Mono"/>
                <a:sym typeface="Roboto Mono"/>
              </a:rPr>
              <a:t>I</a:t>
            </a:r>
            <a:r>
              <a:rPr lang="en" sz="1100">
                <a:solidFill>
                  <a:srgbClr val="444444"/>
                </a:solidFill>
                <a:highlight>
                  <a:srgbClr val="FFFFFF"/>
                </a:highlight>
                <a:latin typeface="Roboto Mono"/>
                <a:ea typeface="Roboto Mono"/>
                <a:cs typeface="Roboto Mono"/>
                <a:sym typeface="Roboto Mono"/>
              </a:rPr>
              <a:t>n complex configurations, you </a:t>
            </a:r>
            <a:r>
              <a:rPr b="1" lang="en" sz="1100">
                <a:solidFill>
                  <a:srgbClr val="0000FF"/>
                </a:solidFill>
                <a:highlight>
                  <a:srgbClr val="FFFFFF"/>
                </a:highlight>
                <a:latin typeface="Roboto Mono"/>
                <a:ea typeface="Roboto Mono"/>
                <a:cs typeface="Roboto Mono"/>
                <a:sym typeface="Roboto Mono"/>
              </a:rPr>
              <a:t>use a combination of alias records and non-alias records </a:t>
            </a:r>
            <a:r>
              <a:rPr lang="en" sz="1100">
                <a:solidFill>
                  <a:srgbClr val="444444"/>
                </a:solidFill>
                <a:highlight>
                  <a:srgbClr val="FFFFFF"/>
                </a:highlight>
                <a:latin typeface="Roboto Mono"/>
                <a:ea typeface="Roboto Mono"/>
                <a:cs typeface="Roboto Mono"/>
                <a:sym typeface="Roboto Mono"/>
              </a:rPr>
              <a:t>to build a decision tree that gives you greater control over how R53 responds to requests.</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100">
                <a:solidFill>
                  <a:srgbClr val="444444"/>
                </a:solidFill>
                <a:highlight>
                  <a:srgbClr val="FFFFFF"/>
                </a:highlight>
                <a:latin typeface="Roboto Mono"/>
                <a:ea typeface="Roboto Mono"/>
                <a:cs typeface="Roboto Mono"/>
                <a:sym typeface="Roboto Mono"/>
              </a:rPr>
              <a:t>e.g. you </a:t>
            </a:r>
            <a:r>
              <a:rPr b="1" lang="en" sz="1100">
                <a:solidFill>
                  <a:srgbClr val="444444"/>
                </a:solidFill>
                <a:highlight>
                  <a:srgbClr val="FFFFFF"/>
                </a:highlight>
                <a:latin typeface="Roboto Mono"/>
                <a:ea typeface="Roboto Mono"/>
                <a:cs typeface="Roboto Mono"/>
                <a:sym typeface="Roboto Mono"/>
              </a:rPr>
              <a:t>might use latency alias records </a:t>
            </a:r>
            <a:r>
              <a:rPr lang="en" sz="1100">
                <a:solidFill>
                  <a:srgbClr val="444444"/>
                </a:solidFill>
                <a:highlight>
                  <a:srgbClr val="FFFFFF"/>
                </a:highlight>
                <a:latin typeface="Roboto Mono"/>
                <a:ea typeface="Roboto Mono"/>
                <a:cs typeface="Roboto Mono"/>
                <a:sym typeface="Roboto Mono"/>
              </a:rPr>
              <a:t>to select a region close to a user and </a:t>
            </a:r>
            <a:r>
              <a:rPr b="1" lang="en" sz="1100">
                <a:solidFill>
                  <a:srgbClr val="444444"/>
                </a:solidFill>
                <a:highlight>
                  <a:srgbClr val="FFFFFF"/>
                </a:highlight>
                <a:latin typeface="Roboto Mono"/>
                <a:ea typeface="Roboto Mono"/>
                <a:cs typeface="Roboto Mono"/>
                <a:sym typeface="Roboto Mono"/>
              </a:rPr>
              <a:t>use weighted records </a:t>
            </a:r>
            <a:r>
              <a:rPr lang="en" sz="1100">
                <a:solidFill>
                  <a:srgbClr val="444444"/>
                </a:solidFill>
                <a:highlight>
                  <a:srgbClr val="FFFFFF"/>
                </a:highlight>
                <a:latin typeface="Roboto Mono"/>
                <a:ea typeface="Roboto Mono"/>
                <a:cs typeface="Roboto Mono"/>
                <a:sym typeface="Roboto Mono"/>
              </a:rPr>
              <a:t>for two or more resources within each region to protect against the failure of a single endpoint or an AZ. </a:t>
            </a:r>
            <a:endParaRPr sz="11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900">
                <a:solidFill>
                  <a:srgbClr val="CC6600"/>
                </a:solidFill>
                <a:highlight>
                  <a:srgbClr val="FFFFFF"/>
                </a:highlight>
                <a:latin typeface="Roboto Mono"/>
                <a:ea typeface="Roboto Mono"/>
                <a:cs typeface="Roboto Mono"/>
                <a:sym typeface="Roboto Mono"/>
              </a:rPr>
              <a:t>What Happens When You Associate a Health Check with an Alias Record?</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You can associate a health check with an alias record instead of or in addition to setting the value of </a:t>
            </a:r>
            <a:r>
              <a:rPr b="1" lang="en" sz="900">
                <a:solidFill>
                  <a:srgbClr val="444444"/>
                </a:solidFill>
                <a:highlight>
                  <a:srgbClr val="FFFFFF"/>
                </a:highlight>
                <a:latin typeface="Roboto Mono"/>
                <a:ea typeface="Roboto Mono"/>
                <a:cs typeface="Roboto Mono"/>
                <a:sym typeface="Roboto Mono"/>
              </a:rPr>
              <a:t>Evaluate Target Health</a:t>
            </a:r>
            <a:r>
              <a:rPr lang="en" sz="900">
                <a:solidFill>
                  <a:srgbClr val="444444"/>
                </a:solidFill>
                <a:highlight>
                  <a:srgbClr val="FFFFFF"/>
                </a:highlight>
                <a:latin typeface="Roboto Mono"/>
                <a:ea typeface="Roboto Mono"/>
                <a:cs typeface="Roboto Mono"/>
                <a:sym typeface="Roboto Mono"/>
              </a:rPr>
              <a:t> to </a:t>
            </a:r>
            <a:r>
              <a:rPr b="1" lang="en" sz="900">
                <a:solidFill>
                  <a:srgbClr val="444444"/>
                </a:solidFill>
                <a:highlight>
                  <a:srgbClr val="FFFFFF"/>
                </a:highlight>
                <a:latin typeface="Roboto Mono"/>
                <a:ea typeface="Roboto Mono"/>
                <a:cs typeface="Roboto Mono"/>
                <a:sym typeface="Roboto Mono"/>
              </a:rPr>
              <a:t>Yes</a:t>
            </a:r>
            <a:r>
              <a:rPr lang="en" sz="900">
                <a:solidFill>
                  <a:srgbClr val="444444"/>
                </a:solidFill>
                <a:highlight>
                  <a:srgbClr val="FFFFFF"/>
                </a:highlight>
                <a:latin typeface="Roboto Mono"/>
                <a:ea typeface="Roboto Mono"/>
                <a:cs typeface="Roboto Mono"/>
                <a:sym typeface="Roboto Mono"/>
              </a:rPr>
              <a:t>. However, it's generally more useful if Route 53 responds to queries based on the health of the underlying resources—the HTTP servers, database servers, and other resources that your alias records refer to.</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100">
              <a:solidFill>
                <a:srgbClr val="444444"/>
              </a:solidFill>
              <a:highlight>
                <a:srgbClr val="FFFFFF"/>
              </a:highlight>
              <a:latin typeface="Roboto Mono"/>
              <a:ea typeface="Roboto Mono"/>
              <a:cs typeface="Roboto Mono"/>
              <a:sym typeface="Roboto Mono"/>
            </a:endParaRPr>
          </a:p>
        </p:txBody>
      </p:sp>
      <p:sp>
        <p:nvSpPr>
          <p:cNvPr id="125" name="Google Shape;125;p2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How Health Checks Work in </a:t>
            </a:r>
            <a:r>
              <a:rPr lang="en" sz="1400">
                <a:solidFill>
                  <a:srgbClr val="0000FF"/>
                </a:solidFill>
              </a:rPr>
              <a:t>Complex </a:t>
            </a:r>
            <a:r>
              <a:rPr lang="en" sz="1400"/>
              <a:t>Amazon Route 53 Configurations</a:t>
            </a:r>
            <a:endParaRPr sz="1400"/>
          </a:p>
          <a:p>
            <a:pPr indent="0" lvl="0" marL="0" marR="0" rtl="0" algn="l">
              <a:lnSpc>
                <a:spcPct val="100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https://docs.aws.amazon.com/Route53/latest/DeveloperGuide/dns-failover-complex-configs.html</a:t>
            </a:r>
            <a:endParaRPr sz="1000">
              <a:solidFill>
                <a:schemeClr val="dk1"/>
              </a:solidFill>
              <a:latin typeface="Roboto Mono"/>
              <a:ea typeface="Roboto Mono"/>
              <a:cs typeface="Roboto Mono"/>
              <a:sym typeface="Roboto Mono"/>
            </a:endParaRPr>
          </a:p>
        </p:txBody>
      </p:sp>
      <p:pic>
        <p:nvPicPr>
          <p:cNvPr id="126" name="Google Shape;126;p23"/>
          <p:cNvPicPr preferRelativeResize="0"/>
          <p:nvPr/>
        </p:nvPicPr>
        <p:blipFill>
          <a:blip r:embed="rId4">
            <a:alphaModFix/>
          </a:blip>
          <a:stretch>
            <a:fillRect/>
          </a:stretch>
        </p:blipFill>
        <p:spPr>
          <a:xfrm>
            <a:off x="4733700" y="701700"/>
            <a:ext cx="4357225" cy="3071949"/>
          </a:xfrm>
          <a:prstGeom prst="rect">
            <a:avLst/>
          </a:prstGeom>
          <a:noFill/>
          <a:ln>
            <a:noFill/>
          </a:ln>
        </p:spPr>
      </p:pic>
      <p:sp>
        <p:nvSpPr>
          <p:cNvPr id="127" name="Google Shape;127;p23"/>
          <p:cNvSpPr/>
          <p:nvPr/>
        </p:nvSpPr>
        <p:spPr>
          <a:xfrm>
            <a:off x="4679500" y="1604625"/>
            <a:ext cx="1276800" cy="165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6952900" y="2442825"/>
            <a:ext cx="1060800" cy="165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4679500" y="1223625"/>
            <a:ext cx="1276800" cy="165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nvSpPr>
        <p:spPr>
          <a:xfrm>
            <a:off x="0" y="3429000"/>
            <a:ext cx="8808300" cy="13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What Happens When You Omit Health Checks?</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In a complex configuration, i</a:t>
            </a:r>
            <a:r>
              <a:rPr lang="en" sz="1000">
                <a:solidFill>
                  <a:srgbClr val="FF0000"/>
                </a:solidFill>
                <a:highlight>
                  <a:srgbClr val="FFFFFF"/>
                </a:highlight>
                <a:latin typeface="Roboto Mono"/>
                <a:ea typeface="Roboto Mono"/>
                <a:cs typeface="Roboto Mono"/>
                <a:sym typeface="Roboto Mono"/>
              </a:rPr>
              <a:t>f you omit a health check from non-alias records, R53 has no way to determine the health of the corresponding resource. Route 53 treats those records as healthy</a:t>
            </a:r>
            <a:r>
              <a:rPr lang="en" sz="1100">
                <a:solidFill>
                  <a:srgbClr val="FF0000"/>
                </a:solidFill>
                <a:highlight>
                  <a:srgbClr val="FFFFFF"/>
                </a:highlight>
                <a:latin typeface="Roboto Mono"/>
                <a:ea typeface="Roboto Mono"/>
                <a:cs typeface="Roboto Mono"/>
                <a:sym typeface="Roboto Mono"/>
              </a:rPr>
              <a:t>.</a:t>
            </a:r>
            <a:endParaRPr sz="1100">
              <a:solidFill>
                <a:srgbClr val="FF0000"/>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What Happens When You Set Evaluate Target Health to No?</a:t>
            </a:r>
            <a:endParaRPr b="1" sz="10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In general, you should set </a:t>
            </a:r>
            <a:r>
              <a:rPr b="1" lang="en" sz="1000">
                <a:solidFill>
                  <a:srgbClr val="444444"/>
                </a:solidFill>
                <a:highlight>
                  <a:srgbClr val="FFFFFF"/>
                </a:highlight>
                <a:latin typeface="Roboto Mono"/>
                <a:ea typeface="Roboto Mono"/>
                <a:cs typeface="Roboto Mono"/>
                <a:sym typeface="Roboto Mono"/>
              </a:rPr>
              <a:t>Evaluate Target Health</a:t>
            </a:r>
            <a:r>
              <a:rPr lang="en" sz="1000">
                <a:solidFill>
                  <a:srgbClr val="444444"/>
                </a:solidFill>
                <a:highlight>
                  <a:srgbClr val="FFFFFF"/>
                </a:highlight>
                <a:latin typeface="Roboto Mono"/>
                <a:ea typeface="Roboto Mono"/>
                <a:cs typeface="Roboto Mono"/>
                <a:sym typeface="Roboto Mono"/>
              </a:rPr>
              <a:t> to </a:t>
            </a:r>
            <a:r>
              <a:rPr b="1" lang="en" sz="1000">
                <a:solidFill>
                  <a:srgbClr val="444444"/>
                </a:solidFill>
                <a:highlight>
                  <a:srgbClr val="FFFFFF"/>
                </a:highlight>
                <a:latin typeface="Roboto Mono"/>
                <a:ea typeface="Roboto Mono"/>
                <a:cs typeface="Roboto Mono"/>
                <a:sym typeface="Roboto Mono"/>
              </a:rPr>
              <a:t>Yes</a:t>
            </a:r>
            <a:r>
              <a:rPr lang="en" sz="1000">
                <a:solidFill>
                  <a:srgbClr val="444444"/>
                </a:solidFill>
                <a:highlight>
                  <a:srgbClr val="FFFFFF"/>
                </a:highlight>
                <a:latin typeface="Roboto Mono"/>
                <a:ea typeface="Roboto Mono"/>
                <a:cs typeface="Roboto Mono"/>
                <a:sym typeface="Roboto Mono"/>
              </a:rPr>
              <a:t> for all the alias records in a tree. If you set </a:t>
            </a:r>
            <a:r>
              <a:rPr b="1" lang="en" sz="1000">
                <a:solidFill>
                  <a:srgbClr val="444444"/>
                </a:solidFill>
                <a:highlight>
                  <a:srgbClr val="FFFFFF"/>
                </a:highlight>
                <a:latin typeface="Roboto Mono"/>
                <a:ea typeface="Roboto Mono"/>
                <a:cs typeface="Roboto Mono"/>
                <a:sym typeface="Roboto Mono"/>
              </a:rPr>
              <a:t>Evaluate Target Health</a:t>
            </a:r>
            <a:r>
              <a:rPr lang="en" sz="1000">
                <a:solidFill>
                  <a:srgbClr val="444444"/>
                </a:solidFill>
                <a:highlight>
                  <a:srgbClr val="FFFFFF"/>
                </a:highlight>
                <a:latin typeface="Roboto Mono"/>
                <a:ea typeface="Roboto Mono"/>
                <a:cs typeface="Roboto Mono"/>
                <a:sym typeface="Roboto Mono"/>
              </a:rPr>
              <a:t> to </a:t>
            </a:r>
            <a:r>
              <a:rPr b="1" lang="en" sz="1000">
                <a:solidFill>
                  <a:srgbClr val="444444"/>
                </a:solidFill>
                <a:highlight>
                  <a:srgbClr val="FFFFFF"/>
                </a:highlight>
                <a:latin typeface="Roboto Mono"/>
                <a:ea typeface="Roboto Mono"/>
                <a:cs typeface="Roboto Mono"/>
                <a:sym typeface="Roboto Mono"/>
              </a:rPr>
              <a:t>No</a:t>
            </a:r>
            <a:r>
              <a:rPr lang="en" sz="1000">
                <a:solidFill>
                  <a:srgbClr val="444444"/>
                </a:solidFill>
                <a:highlight>
                  <a:srgbClr val="FFFFFF"/>
                </a:highlight>
                <a:latin typeface="Roboto Mono"/>
                <a:ea typeface="Roboto Mono"/>
                <a:cs typeface="Roboto Mono"/>
                <a:sym typeface="Roboto Mono"/>
              </a:rPr>
              <a:t>, Route 53 continues to route traffic to the records that an alias record refers to even if health checks for those records are failing.</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1100">
              <a:solidFill>
                <a:srgbClr val="FF0000"/>
              </a:solidFill>
              <a:highlight>
                <a:srgbClr val="FFFFFF"/>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400"/>
              <a:t>Set Up DNS Resolution Between On-Premises Networks and AWS by Using Unbound</a:t>
            </a:r>
            <a:endParaRPr sz="1400"/>
          </a:p>
          <a:p>
            <a:pPr indent="0" lvl="0" marL="0" marR="0" rtl="0" algn="l">
              <a:lnSpc>
                <a:spcPct val="100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https://aws.amazon.com/blogs/security/how-to-set-up-dns-resolution-between-on-premises-networks-and-aws-by-using-unbound/</a:t>
            </a:r>
            <a:endParaRPr sz="1000">
              <a:solidFill>
                <a:schemeClr val="dk1"/>
              </a:solidFill>
              <a:latin typeface="Roboto Mono"/>
              <a:ea typeface="Roboto Mono"/>
              <a:cs typeface="Roboto Mono"/>
              <a:sym typeface="Roboto Mono"/>
            </a:endParaRPr>
          </a:p>
        </p:txBody>
      </p:sp>
      <p:pic>
        <p:nvPicPr>
          <p:cNvPr id="136" name="Google Shape;136;p24"/>
          <p:cNvPicPr preferRelativeResize="0"/>
          <p:nvPr/>
        </p:nvPicPr>
        <p:blipFill>
          <a:blip r:embed="rId4">
            <a:alphaModFix/>
          </a:blip>
          <a:stretch>
            <a:fillRect/>
          </a:stretch>
        </p:blipFill>
        <p:spPr>
          <a:xfrm>
            <a:off x="76200" y="1844700"/>
            <a:ext cx="4002475" cy="2614525"/>
          </a:xfrm>
          <a:prstGeom prst="rect">
            <a:avLst/>
          </a:prstGeom>
          <a:noFill/>
          <a:ln>
            <a:noFill/>
          </a:ln>
        </p:spPr>
      </p:pic>
      <p:pic>
        <p:nvPicPr>
          <p:cNvPr id="137" name="Google Shape;137;p24"/>
          <p:cNvPicPr preferRelativeResize="0"/>
          <p:nvPr/>
        </p:nvPicPr>
        <p:blipFill>
          <a:blip r:embed="rId5">
            <a:alphaModFix/>
          </a:blip>
          <a:stretch>
            <a:fillRect/>
          </a:stretch>
        </p:blipFill>
        <p:spPr>
          <a:xfrm>
            <a:off x="4114550" y="1844700"/>
            <a:ext cx="4877050" cy="3044223"/>
          </a:xfrm>
          <a:prstGeom prst="rect">
            <a:avLst/>
          </a:prstGeom>
          <a:noFill/>
          <a:ln>
            <a:noFill/>
          </a:ln>
        </p:spPr>
      </p:pic>
      <p:sp>
        <p:nvSpPr>
          <p:cNvPr id="138" name="Google Shape;138;p24"/>
          <p:cNvSpPr txBox="1"/>
          <p:nvPr/>
        </p:nvSpPr>
        <p:spPr>
          <a:xfrm>
            <a:off x="76200" y="1066800"/>
            <a:ext cx="89154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S</a:t>
            </a:r>
            <a:r>
              <a:rPr lang="en" sz="1050">
                <a:solidFill>
                  <a:srgbClr val="333333"/>
                </a:solidFill>
                <a:latin typeface="Roboto Mono"/>
                <a:ea typeface="Roboto Mono"/>
                <a:cs typeface="Roboto Mono"/>
                <a:sym typeface="Roboto Mono"/>
              </a:rPr>
              <a:t>et up DNS resolution between your on-premises DNS with Amazon VPC by using Unbound, an open-source, recursive DNS resolver. This solution is not a managed solution like Microsoft AD and Simple AD, but it does provide the ability to route DNS requests between on-premises environments and an Amazon VPC–provided DNS.</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API Gateway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a:t>
            </a:r>
            <a:endParaRPr sz="1400"/>
          </a:p>
          <a:p>
            <a:pPr indent="0" lvl="0" marL="0" marR="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https://docs.aws.amazon.com/apigateway/latest/developerguide/welcome.html</a:t>
            </a:r>
            <a:endParaRPr sz="1800">
              <a:solidFill>
                <a:schemeClr val="dk1"/>
              </a:solidFill>
              <a:latin typeface="Roboto"/>
              <a:ea typeface="Roboto"/>
              <a:cs typeface="Roboto"/>
              <a:sym typeface="Roboto"/>
            </a:endParaRPr>
          </a:p>
        </p:txBody>
      </p:sp>
      <p:sp>
        <p:nvSpPr>
          <p:cNvPr id="149" name="Google Shape;149;p26"/>
          <p:cNvSpPr txBox="1"/>
          <p:nvPr/>
        </p:nvSpPr>
        <p:spPr>
          <a:xfrm>
            <a:off x="152400" y="762000"/>
            <a:ext cx="8877600" cy="1493700"/>
          </a:xfrm>
          <a:prstGeom prst="rect">
            <a:avLst/>
          </a:prstGeom>
          <a:noFill/>
          <a:ln>
            <a:noFill/>
          </a:ln>
        </p:spPr>
        <p:txBody>
          <a:bodyPr anchorCtr="0" anchor="t" bIns="0" lIns="91425" spcFirstLastPara="1" rIns="91425" wrap="square" tIns="0">
            <a:noAutofit/>
          </a:bodyPr>
          <a:lstStyle/>
          <a:p>
            <a:pPr indent="-279400" lvl="0" marL="457200" rtl="0" algn="l">
              <a:lnSpc>
                <a:spcPct val="100000"/>
              </a:lnSpc>
              <a:spcBef>
                <a:spcPts val="120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Support for stateful (</a:t>
            </a:r>
            <a:r>
              <a:rPr lang="en" sz="800" u="sng">
                <a:solidFill>
                  <a:srgbClr val="E48700"/>
                </a:solidFill>
                <a:latin typeface="Roboto Mono"/>
                <a:ea typeface="Roboto Mono"/>
                <a:cs typeface="Roboto Mono"/>
                <a:sym typeface="Roboto Mono"/>
                <a:hlinkClick r:id="rId4"/>
              </a:rPr>
              <a:t>WebSocket</a:t>
            </a:r>
            <a:r>
              <a:rPr lang="en" sz="800">
                <a:solidFill>
                  <a:srgbClr val="444444"/>
                </a:solidFill>
                <a:latin typeface="Roboto Mono"/>
                <a:ea typeface="Roboto Mono"/>
                <a:cs typeface="Roboto Mono"/>
                <a:sym typeface="Roboto Mono"/>
              </a:rPr>
              <a:t>) and stateless (</a:t>
            </a:r>
            <a:r>
              <a:rPr lang="en" sz="800" u="sng">
                <a:solidFill>
                  <a:srgbClr val="E48700"/>
                </a:solidFill>
                <a:latin typeface="Roboto Mono"/>
                <a:ea typeface="Roboto Mono"/>
                <a:cs typeface="Roboto Mono"/>
                <a:sym typeface="Roboto Mono"/>
                <a:hlinkClick r:id="rId5"/>
              </a:rPr>
              <a:t>REST</a:t>
            </a:r>
            <a:r>
              <a:rPr lang="en" sz="800">
                <a:solidFill>
                  <a:srgbClr val="444444"/>
                </a:solidFill>
                <a:latin typeface="Roboto Mono"/>
                <a:ea typeface="Roboto Mono"/>
                <a:cs typeface="Roboto Mono"/>
                <a:sym typeface="Roboto Mono"/>
              </a:rPr>
              <a:t>) APIs.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Powerful, flexible </a:t>
            </a:r>
            <a:r>
              <a:rPr lang="en" sz="800" u="sng">
                <a:solidFill>
                  <a:srgbClr val="E48700"/>
                </a:solidFill>
                <a:latin typeface="Roboto Mono"/>
                <a:ea typeface="Roboto Mono"/>
                <a:cs typeface="Roboto Mono"/>
                <a:sym typeface="Roboto Mono"/>
                <a:hlinkClick r:id="rId6"/>
              </a:rPr>
              <a:t>authentication</a:t>
            </a:r>
            <a:r>
              <a:rPr lang="en" sz="800">
                <a:solidFill>
                  <a:srgbClr val="444444"/>
                </a:solidFill>
                <a:latin typeface="Roboto Mono"/>
                <a:ea typeface="Roboto Mono"/>
                <a:cs typeface="Roboto Mono"/>
                <a:sym typeface="Roboto Mono"/>
              </a:rPr>
              <a:t> mechanisms, such as AWS IAM policies, Lambda authorizer functions, and Cognito user pools.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u="sng">
                <a:solidFill>
                  <a:srgbClr val="E48700"/>
                </a:solidFill>
                <a:latin typeface="Roboto Mono"/>
                <a:ea typeface="Roboto Mono"/>
                <a:cs typeface="Roboto Mono"/>
                <a:sym typeface="Roboto Mono"/>
                <a:hlinkClick r:id="rId7"/>
              </a:rPr>
              <a:t>Developer portal</a:t>
            </a:r>
            <a:r>
              <a:rPr lang="en" sz="800">
                <a:solidFill>
                  <a:srgbClr val="444444"/>
                </a:solidFill>
                <a:latin typeface="Roboto Mono"/>
                <a:ea typeface="Roboto Mono"/>
                <a:cs typeface="Roboto Mono"/>
                <a:sym typeface="Roboto Mono"/>
              </a:rPr>
              <a:t> for publishing your APIs.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u="sng">
                <a:solidFill>
                  <a:srgbClr val="E48700"/>
                </a:solidFill>
                <a:latin typeface="Roboto Mono"/>
                <a:ea typeface="Roboto Mono"/>
                <a:cs typeface="Roboto Mono"/>
                <a:sym typeface="Roboto Mono"/>
                <a:hlinkClick r:id="rId8"/>
              </a:rPr>
              <a:t>Canary release deployments</a:t>
            </a:r>
            <a:r>
              <a:rPr lang="en" sz="800">
                <a:solidFill>
                  <a:srgbClr val="444444"/>
                </a:solidFill>
                <a:latin typeface="Roboto Mono"/>
                <a:ea typeface="Roboto Mono"/>
                <a:cs typeface="Roboto Mono"/>
                <a:sym typeface="Roboto Mono"/>
              </a:rPr>
              <a:t> for safely rolling out changes.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u="sng">
                <a:solidFill>
                  <a:srgbClr val="E48700"/>
                </a:solidFill>
                <a:latin typeface="Roboto Mono"/>
                <a:ea typeface="Roboto Mono"/>
                <a:cs typeface="Roboto Mono"/>
                <a:sym typeface="Roboto Mono"/>
                <a:hlinkClick r:id="rId9"/>
              </a:rPr>
              <a:t>CloudTrail</a:t>
            </a:r>
            <a:r>
              <a:rPr lang="en" sz="800">
                <a:solidFill>
                  <a:srgbClr val="444444"/>
                </a:solidFill>
                <a:latin typeface="Roboto Mono"/>
                <a:ea typeface="Roboto Mono"/>
                <a:cs typeface="Roboto Mono"/>
                <a:sym typeface="Roboto Mono"/>
              </a:rPr>
              <a:t> logging and monitoring of API usage and API changes.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CloudWatch access logging and execution logging, including the ability to set alarms. </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Ability to use AWS CloudFormation templates to enable API creation. </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Support for </a:t>
            </a:r>
            <a:r>
              <a:rPr lang="en" sz="800" u="sng">
                <a:solidFill>
                  <a:srgbClr val="E48700"/>
                </a:solidFill>
                <a:latin typeface="Roboto Mono"/>
                <a:ea typeface="Roboto Mono"/>
                <a:cs typeface="Roboto Mono"/>
                <a:sym typeface="Roboto Mono"/>
                <a:hlinkClick r:id="rId10"/>
              </a:rPr>
              <a:t>custom domain names</a:t>
            </a:r>
            <a:r>
              <a:rPr lang="en" sz="800">
                <a:solidFill>
                  <a:srgbClr val="444444"/>
                </a:solidFill>
                <a:latin typeface="Roboto Mono"/>
                <a:ea typeface="Roboto Mono"/>
                <a:cs typeface="Roboto Mono"/>
                <a:sym typeface="Roboto Mono"/>
              </a:rPr>
              <a:t>.</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Integration with </a:t>
            </a:r>
            <a:r>
              <a:rPr lang="en" sz="800" u="sng">
                <a:solidFill>
                  <a:srgbClr val="E48700"/>
                </a:solidFill>
                <a:latin typeface="Roboto Mono"/>
                <a:ea typeface="Roboto Mono"/>
                <a:cs typeface="Roboto Mono"/>
                <a:sym typeface="Roboto Mono"/>
                <a:hlinkClick r:id="rId11"/>
              </a:rPr>
              <a:t>AWS WAF</a:t>
            </a:r>
            <a:r>
              <a:rPr lang="en" sz="800">
                <a:solidFill>
                  <a:srgbClr val="444444"/>
                </a:solidFill>
                <a:latin typeface="Roboto Mono"/>
                <a:ea typeface="Roboto Mono"/>
                <a:cs typeface="Roboto Mono"/>
                <a:sym typeface="Roboto Mono"/>
              </a:rPr>
              <a:t> for protecting your APIs against common web exploits.</a:t>
            </a:r>
            <a:endParaRPr sz="800">
              <a:solidFill>
                <a:srgbClr val="444444"/>
              </a:solidFill>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latin typeface="Roboto Mono"/>
                <a:ea typeface="Roboto Mono"/>
                <a:cs typeface="Roboto Mono"/>
                <a:sym typeface="Roboto Mono"/>
              </a:rPr>
              <a:t>Integration with </a:t>
            </a:r>
            <a:r>
              <a:rPr lang="en" sz="800" u="sng">
                <a:solidFill>
                  <a:srgbClr val="E48700"/>
                </a:solidFill>
                <a:latin typeface="Roboto Mono"/>
                <a:ea typeface="Roboto Mono"/>
                <a:cs typeface="Roboto Mono"/>
                <a:sym typeface="Roboto Mono"/>
                <a:hlinkClick r:id="rId12"/>
              </a:rPr>
              <a:t>AWS X-Ray</a:t>
            </a:r>
            <a:r>
              <a:rPr lang="en" sz="800">
                <a:solidFill>
                  <a:srgbClr val="444444"/>
                </a:solidFill>
                <a:latin typeface="Roboto Mono"/>
                <a:ea typeface="Roboto Mono"/>
                <a:cs typeface="Roboto Mono"/>
                <a:sym typeface="Roboto Mono"/>
              </a:rPr>
              <a:t> for understanding and triaging performance latencies.</a:t>
            </a:r>
            <a:endParaRPr sz="800">
              <a:solidFill>
                <a:srgbClr val="444444"/>
              </a:solidFill>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900">
              <a:solidFill>
                <a:srgbClr val="172B4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172B4D"/>
                </a:solidFill>
                <a:latin typeface="Roboto Mono"/>
                <a:ea typeface="Roboto Mono"/>
                <a:cs typeface="Roboto Mono"/>
                <a:sym typeface="Roboto Mono"/>
              </a:rPr>
              <a:t>REST APIs are made up of resources (/transactions or /activityfeed) and methods (POST /transactions, GET /activityfeed)</a:t>
            </a:r>
            <a:endParaRPr sz="900">
              <a:solidFill>
                <a:srgbClr val="172B4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u="sng">
                <a:solidFill>
                  <a:srgbClr val="1166BB"/>
                </a:solidFill>
                <a:highlight>
                  <a:srgbClr val="D9EDF7"/>
                </a:highlight>
                <a:latin typeface="Proxima Nova"/>
                <a:ea typeface="Proxima Nova"/>
                <a:cs typeface="Proxima Nova"/>
                <a:sym typeface="Proxima Nova"/>
                <a:hlinkClick r:id="rId13"/>
              </a:rPr>
              <a:t>https://zmbcgpqtgc.execute-api.us-east-1.amazonaws.com/test/activityfeed</a:t>
            </a:r>
            <a:endParaRPr b="1" sz="900">
              <a:solidFill>
                <a:srgbClr val="172B4D"/>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900">
              <a:solidFill>
                <a:srgbClr val="172B4D"/>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b="1" i="1" lang="en" sz="900">
                <a:solidFill>
                  <a:srgbClr val="172B4D"/>
                </a:solidFill>
                <a:latin typeface="Roboto Mono"/>
                <a:ea typeface="Roboto Mono"/>
                <a:cs typeface="Roboto Mono"/>
                <a:sym typeface="Roboto Mono"/>
              </a:rPr>
              <a:t>Method requests /responses </a:t>
            </a:r>
            <a:r>
              <a:rPr lang="en" sz="900">
                <a:solidFill>
                  <a:srgbClr val="172B4D"/>
                </a:solidFill>
                <a:latin typeface="Roboto Mono"/>
                <a:ea typeface="Roboto Mono"/>
                <a:cs typeface="Roboto Mono"/>
                <a:sym typeface="Roboto Mono"/>
              </a:rPr>
              <a:t>refer to </a:t>
            </a:r>
            <a:r>
              <a:rPr lang="en" sz="900">
                <a:solidFill>
                  <a:srgbClr val="444444"/>
                </a:solidFill>
                <a:highlight>
                  <a:srgbClr val="FFFFFF"/>
                </a:highlight>
                <a:latin typeface="Roboto Mono"/>
                <a:ea typeface="Roboto Mono"/>
                <a:cs typeface="Roboto Mono"/>
                <a:sym typeface="Roboto Mono"/>
              </a:rPr>
              <a:t>public interface of REST API method that defines the parameters, body AND status codes, headers &amp; body (</a:t>
            </a:r>
            <a:r>
              <a:rPr i="1" lang="en" sz="900">
                <a:solidFill>
                  <a:srgbClr val="444444"/>
                </a:solidFill>
                <a:highlight>
                  <a:srgbClr val="FFFFFF"/>
                </a:highlight>
                <a:latin typeface="Roboto Mono"/>
                <a:ea typeface="Roboto Mono"/>
                <a:cs typeface="Roboto Mono"/>
                <a:sym typeface="Roboto Mono"/>
              </a:rPr>
              <a:t>consumers will use this</a:t>
            </a:r>
            <a:r>
              <a:rPr lang="en" sz="900">
                <a:solidFill>
                  <a:srgbClr val="444444"/>
                </a:solidFill>
                <a:highlight>
                  <a:srgbClr val="FFFFFF"/>
                </a:highlight>
                <a:latin typeface="Roboto Mono"/>
                <a:ea typeface="Roboto Mono"/>
                <a:cs typeface="Roboto Mono"/>
                <a:sym typeface="Roboto Mono"/>
              </a:rPr>
              <a:t>). Lambda authorizers can be added in the Method request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i="1" lang="en" sz="900">
                <a:solidFill>
                  <a:srgbClr val="444444"/>
                </a:solidFill>
                <a:highlight>
                  <a:srgbClr val="FFFFFF"/>
                </a:highlight>
                <a:latin typeface="Roboto Mono"/>
                <a:ea typeface="Roboto Mono"/>
                <a:cs typeface="Roboto Mono"/>
                <a:sym typeface="Roboto Mono"/>
              </a:rPr>
              <a:t>Integration requests / response </a:t>
            </a:r>
            <a:r>
              <a:rPr lang="en" sz="900">
                <a:solidFill>
                  <a:srgbClr val="444444"/>
                </a:solidFill>
                <a:highlight>
                  <a:srgbClr val="FFFFFF"/>
                </a:highlight>
                <a:latin typeface="Roboto Mono"/>
                <a:ea typeface="Roboto Mono"/>
                <a:cs typeface="Roboto Mono"/>
                <a:sym typeface="Roboto Mono"/>
              </a:rPr>
              <a:t>refer to internal interface in which you map the body of a route request or the parameters and body of a method request to the formats required by the backend. Integration request support lambda, http, mock, aws service or vpc link. lambda proxy integration will send entire request in event object of handler function. For custom mapping, use mapping template.</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i="1" lang="en" sz="900">
                <a:solidFill>
                  <a:srgbClr val="444444"/>
                </a:solidFill>
                <a:latin typeface="Roboto Mono"/>
                <a:ea typeface="Roboto Mono"/>
                <a:cs typeface="Roboto Mono"/>
                <a:sym typeface="Roboto Mono"/>
              </a:rPr>
              <a:t>Async lambda invocation:</a:t>
            </a:r>
            <a:endParaRPr b="1" i="1" sz="900">
              <a:solidFill>
                <a:srgbClr val="444444"/>
              </a:solidFill>
              <a:latin typeface="Roboto Mono"/>
              <a:ea typeface="Roboto Mono"/>
              <a:cs typeface="Roboto Mono"/>
              <a:sym typeface="Roboto Mono"/>
            </a:endParaRPr>
          </a:p>
          <a:p>
            <a:pPr indent="-285750" lvl="0" marL="457200" rtl="0" algn="l">
              <a:lnSpc>
                <a:spcPct val="100000"/>
              </a:lnSpc>
              <a:spcBef>
                <a:spcPts val="1200"/>
              </a:spcBef>
              <a:spcAft>
                <a:spcPts val="0"/>
              </a:spcAft>
              <a:buClr>
                <a:srgbClr val="444444"/>
              </a:buClr>
              <a:buSzPts val="900"/>
              <a:buAutoNum type="arabicPeriod"/>
            </a:pPr>
            <a:r>
              <a:rPr lang="en" sz="900">
                <a:solidFill>
                  <a:srgbClr val="444444"/>
                </a:solidFill>
                <a:latin typeface="Roboto Mono"/>
                <a:ea typeface="Roboto Mono"/>
                <a:cs typeface="Roboto Mono"/>
                <a:sym typeface="Roboto Mono"/>
              </a:rPr>
              <a:t>In </a:t>
            </a:r>
            <a:r>
              <a:rPr b="1" lang="en" sz="900">
                <a:solidFill>
                  <a:srgbClr val="444444"/>
                </a:solidFill>
                <a:latin typeface="Roboto Mono"/>
                <a:ea typeface="Roboto Mono"/>
                <a:cs typeface="Roboto Mono"/>
                <a:sym typeface="Roboto Mono"/>
              </a:rPr>
              <a:t>Integration Request</a:t>
            </a:r>
            <a:r>
              <a:rPr lang="en" sz="900">
                <a:solidFill>
                  <a:srgbClr val="444444"/>
                </a:solidFill>
                <a:latin typeface="Roboto Mono"/>
                <a:ea typeface="Roboto Mono"/>
                <a:cs typeface="Roboto Mono"/>
                <a:sym typeface="Roboto Mono"/>
              </a:rPr>
              <a:t>, add an X-Amz-Invocation-Type header.</a:t>
            </a:r>
            <a:endParaRPr sz="900">
              <a:solidFill>
                <a:srgbClr val="444444"/>
              </a:solidFill>
              <a:latin typeface="Roboto Mono"/>
              <a:ea typeface="Roboto Mono"/>
              <a:cs typeface="Roboto Mono"/>
              <a:sym typeface="Roboto Mono"/>
            </a:endParaRPr>
          </a:p>
          <a:p>
            <a:pPr indent="-285750" lvl="0" marL="457200" rtl="0" algn="l">
              <a:spcBef>
                <a:spcPts val="0"/>
              </a:spcBef>
              <a:spcAft>
                <a:spcPts val="0"/>
              </a:spcAft>
              <a:buClr>
                <a:srgbClr val="444444"/>
              </a:buClr>
              <a:buSzPts val="900"/>
              <a:buAutoNum type="arabicPeriod"/>
            </a:pPr>
            <a:r>
              <a:rPr lang="en" sz="900">
                <a:solidFill>
                  <a:srgbClr val="444444"/>
                </a:solidFill>
                <a:latin typeface="Roboto Mono"/>
                <a:ea typeface="Roboto Mono"/>
                <a:cs typeface="Roboto Mono"/>
                <a:sym typeface="Roboto Mono"/>
              </a:rPr>
              <a:t>In </a:t>
            </a:r>
            <a:r>
              <a:rPr b="1" lang="en" sz="900">
                <a:solidFill>
                  <a:srgbClr val="444444"/>
                </a:solidFill>
                <a:latin typeface="Roboto Mono"/>
                <a:ea typeface="Roboto Mono"/>
                <a:cs typeface="Roboto Mono"/>
                <a:sym typeface="Roboto Mono"/>
              </a:rPr>
              <a:t>Method Request</a:t>
            </a:r>
            <a:r>
              <a:rPr lang="en" sz="900">
                <a:solidFill>
                  <a:srgbClr val="444444"/>
                </a:solidFill>
                <a:latin typeface="Roboto Mono"/>
                <a:ea typeface="Roboto Mono"/>
                <a:cs typeface="Roboto Mono"/>
                <a:sym typeface="Roboto Mono"/>
              </a:rPr>
              <a:t>, add an InvocationType header and map it to the X-Amz-Invocation-Type header in the </a:t>
            </a:r>
            <a:r>
              <a:rPr b="1" lang="en" sz="900">
                <a:solidFill>
                  <a:srgbClr val="444444"/>
                </a:solidFill>
                <a:latin typeface="Roboto Mono"/>
                <a:ea typeface="Roboto Mono"/>
                <a:cs typeface="Roboto Mono"/>
                <a:sym typeface="Roboto Mono"/>
              </a:rPr>
              <a:t>Integration Request</a:t>
            </a:r>
            <a:r>
              <a:rPr lang="en" sz="900">
                <a:solidFill>
                  <a:srgbClr val="444444"/>
                </a:solidFill>
                <a:latin typeface="Roboto Mono"/>
                <a:ea typeface="Roboto Mono"/>
                <a:cs typeface="Roboto Mono"/>
                <a:sym typeface="Roboto Mono"/>
              </a:rPr>
              <a:t> with either a static value of 'Event' or the header mapping expression of method.request.header.InvocationType. For the latter, the client must include the InvocationType:Event header when making a request to the API method.</a:t>
            </a:r>
            <a:endParaRPr sz="900">
              <a:solidFill>
                <a:srgbClr val="444444"/>
              </a:solidFill>
              <a:latin typeface="Roboto Mono"/>
              <a:ea typeface="Roboto Mono"/>
              <a:cs typeface="Roboto Mono"/>
              <a:sym typeface="Roboto Mono"/>
            </a:endParaRPr>
          </a:p>
          <a:p>
            <a:pPr indent="0" lvl="0" marL="0" rtl="0" algn="l">
              <a:lnSpc>
                <a:spcPct val="150000"/>
              </a:lnSpc>
              <a:spcBef>
                <a:spcPts val="1200"/>
              </a:spcBef>
              <a:spcAft>
                <a:spcPts val="0"/>
              </a:spcAft>
              <a:buNone/>
            </a:pPr>
            <a:r>
              <a:t/>
            </a:r>
            <a:endParaRPr sz="800">
              <a:solidFill>
                <a:srgbClr val="444444"/>
              </a:solidFill>
              <a:highlight>
                <a:srgbClr val="FFFFFF"/>
              </a:highlight>
              <a:latin typeface="Roboto Mono"/>
              <a:ea typeface="Roboto Mono"/>
              <a:cs typeface="Roboto Mono"/>
              <a:sym typeface="Roboto Mono"/>
            </a:endParaRPr>
          </a:p>
        </p:txBody>
      </p:sp>
      <p:sp>
        <p:nvSpPr>
          <p:cNvPr id="150" name="Google Shape;150;p26"/>
          <p:cNvSpPr txBox="1"/>
          <p:nvPr/>
        </p:nvSpPr>
        <p:spPr>
          <a:xfrm>
            <a:off x="6093600" y="26200"/>
            <a:ext cx="3000000" cy="6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1400"/>
              </a:spcAft>
              <a:buNone/>
            </a:pPr>
            <a:r>
              <a:rPr b="1" lang="en" sz="900">
                <a:solidFill>
                  <a:srgbClr val="CC6600"/>
                </a:solidFill>
                <a:latin typeface="Roboto Mono"/>
                <a:ea typeface="Roboto Mono"/>
                <a:cs typeface="Roboto Mono"/>
                <a:sym typeface="Roboto Mono"/>
              </a:rPr>
              <a:t>Pricing: </a:t>
            </a:r>
            <a:r>
              <a:rPr lang="en" sz="900">
                <a:solidFill>
                  <a:srgbClr val="CC6600"/>
                </a:solidFill>
                <a:latin typeface="Roboto Mono"/>
                <a:ea typeface="Roboto Mono"/>
                <a:cs typeface="Roboto Mono"/>
                <a:sym typeface="Roboto Mono"/>
              </a:rPr>
              <a:t>Post free tier, 3.5 USD for 1m calls for first 333m calls, dedicated cache (optional) 0.038 USD for 1.6 GB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 - Proxy lambdas vs Custom integration</a:t>
            </a:r>
            <a:endParaRPr sz="1400"/>
          </a:p>
          <a:p>
            <a:pPr indent="0" lvl="0" marL="0" marR="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https://docs.aws.amazon.com/apigateway/latest/developerguide/welcome.html</a:t>
            </a:r>
            <a:endParaRPr sz="1800">
              <a:solidFill>
                <a:schemeClr val="dk1"/>
              </a:solidFill>
              <a:latin typeface="Roboto"/>
              <a:ea typeface="Roboto"/>
              <a:cs typeface="Roboto"/>
              <a:sym typeface="Roboto"/>
            </a:endParaRPr>
          </a:p>
        </p:txBody>
      </p:sp>
      <p:sp>
        <p:nvSpPr>
          <p:cNvPr id="156" name="Google Shape;156;p27"/>
          <p:cNvSpPr txBox="1"/>
          <p:nvPr/>
        </p:nvSpPr>
        <p:spPr>
          <a:xfrm>
            <a:off x="309575" y="990600"/>
            <a:ext cx="8644200" cy="14937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b="1" lang="en" sz="1000">
                <a:solidFill>
                  <a:srgbClr val="383A42"/>
                </a:solidFill>
                <a:highlight>
                  <a:srgbClr val="FAFAFA"/>
                </a:highlight>
                <a:latin typeface="Roboto Mono"/>
                <a:ea typeface="Roboto Mono"/>
                <a:cs typeface="Roboto Mono"/>
                <a:sym typeface="Roboto Mono"/>
              </a:rPr>
              <a:t>Lambda Proxy integration request </a:t>
            </a:r>
            <a:endParaRPr b="1" sz="1000">
              <a:solidFill>
                <a:srgbClr val="383A42"/>
              </a:solidFill>
              <a:highlight>
                <a:srgbClr val="FAFAFA"/>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"resource": "Resource path",</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"path": "Path parameter",</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"httpMethod": "Incoming request's method name"</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"headers": {String containing incoming request headers}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"multiValueHeaders": {List of strings containing incoming request headers}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"queryStringParameters": {query string parameters }</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"multiValueQueryStringParameters": {List of query string parameters}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"pathParameters":  {path parameters}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"stageVariables": {Applicable stage variables}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"requestContext": {Request context, including authorizer-returned key-value pairs}</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b="1" lang="en" sz="800">
                <a:solidFill>
                  <a:srgbClr val="383A42"/>
                </a:solidFill>
                <a:highlight>
                  <a:srgbClr val="FAFAFA"/>
                </a:highlight>
                <a:latin typeface="Proxima Nova"/>
                <a:ea typeface="Proxima Nova"/>
                <a:cs typeface="Proxima Nova"/>
                <a:sym typeface="Proxima Nova"/>
              </a:rPr>
              <a:t>    "body": "A JSON string of the request payload."</a:t>
            </a:r>
            <a:endParaRPr b="1"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"isBase64Encoded": "A boolean flag to indicate if the applicable request payload is Base64-encode"</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b="1" lang="en" sz="1000">
                <a:solidFill>
                  <a:srgbClr val="383A42"/>
                </a:solidFill>
                <a:highlight>
                  <a:srgbClr val="FAFAFA"/>
                </a:highlight>
                <a:latin typeface="Roboto Mono"/>
                <a:ea typeface="Roboto Mono"/>
                <a:cs typeface="Roboto Mono"/>
                <a:sym typeface="Roboto Mono"/>
              </a:rPr>
              <a:t>Error response </a:t>
            </a:r>
            <a:endParaRPr b="1" sz="1000">
              <a:solidFill>
                <a:srgbClr val="383A42"/>
              </a:solidFill>
              <a:highlight>
                <a:srgbClr val="FAFAFA"/>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1000">
                <a:solidFill>
                  <a:srgbClr val="383A42"/>
                </a:solidFill>
                <a:highlight>
                  <a:srgbClr val="FAFAFA"/>
                </a:highlight>
                <a:latin typeface="Roboto Mono"/>
                <a:ea typeface="Roboto Mono"/>
                <a:cs typeface="Roboto Mono"/>
                <a:sym typeface="Roboto Mono"/>
              </a:rPr>
              <a:t>(statusCode mapped by APIG to http response codes)</a:t>
            </a:r>
            <a:endParaRPr b="1" sz="1000">
              <a:solidFill>
                <a:srgbClr val="383A42"/>
              </a:solidFill>
              <a:highlight>
                <a:srgbClr val="FAFAFA"/>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"isBase64Encoded" : "boolean",</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"statusCode": "number",</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"headers": { ... },</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"body": "JSON string"</a:t>
            </a:r>
            <a:endParaRPr sz="800">
              <a:solidFill>
                <a:srgbClr val="383A42"/>
              </a:solidFill>
              <a:highlight>
                <a:srgbClr val="FAFAFA"/>
              </a:highlight>
              <a:latin typeface="Proxima Nova"/>
              <a:ea typeface="Proxima Nova"/>
              <a:cs typeface="Proxima Nova"/>
              <a:sym typeface="Proxima Nova"/>
            </a:endParaRPr>
          </a:p>
          <a:p>
            <a:pPr indent="0" lvl="0" marL="0" rtl="0" algn="l">
              <a:lnSpc>
                <a:spcPct val="100000"/>
              </a:lnSpc>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p:txBody>
      </p:sp>
      <p:sp>
        <p:nvSpPr>
          <p:cNvPr id="157" name="Google Shape;157;p27"/>
          <p:cNvSpPr txBox="1"/>
          <p:nvPr/>
        </p:nvSpPr>
        <p:spPr>
          <a:xfrm>
            <a:off x="5050625" y="704850"/>
            <a:ext cx="3800400" cy="14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83A42"/>
                </a:solidFill>
                <a:highlight>
                  <a:srgbClr val="FAFAFA"/>
                </a:highlight>
                <a:latin typeface="Roboto Mono"/>
                <a:ea typeface="Roboto Mono"/>
                <a:cs typeface="Roboto Mono"/>
                <a:sym typeface="Roboto Mono"/>
              </a:rPr>
              <a:t>Lambda Proxy integration response</a:t>
            </a:r>
            <a:endParaRPr b="1" sz="1000">
              <a:solidFill>
                <a:srgbClr val="383A42"/>
              </a:solidFill>
              <a:highlight>
                <a:srgbClr val="FAFAFA"/>
              </a:highlight>
              <a:latin typeface="Roboto Mono"/>
              <a:ea typeface="Roboto Mono"/>
              <a:cs typeface="Roboto Mono"/>
              <a:sym typeface="Roboto Mono"/>
            </a:endParaRPr>
          </a:p>
          <a:p>
            <a:pPr indent="0" lvl="0" marL="0" rtl="0" algn="l">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API Gateway requires the backend Lambda function to return output according to the following JSON format</a:t>
            </a:r>
            <a:endParaRPr b="1" sz="800">
              <a:solidFill>
                <a:srgbClr val="383A42"/>
              </a:solidFill>
              <a:highlight>
                <a:srgbClr val="FAFAFA"/>
              </a:highlight>
              <a:latin typeface="Roboto Mono"/>
              <a:ea typeface="Roboto Mono"/>
              <a:cs typeface="Roboto Mono"/>
              <a:sym typeface="Roboto Mono"/>
            </a:endParaRPr>
          </a:p>
          <a:p>
            <a:pPr indent="0" lvl="0" marL="0" rtl="0" algn="l">
              <a:spcBef>
                <a:spcPts val="0"/>
              </a:spcBef>
              <a:spcAft>
                <a:spcPts val="0"/>
              </a:spcAft>
              <a:buNone/>
            </a:pPr>
            <a:r>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"isBase64Encoded": </a:t>
            </a:r>
            <a:r>
              <a:rPr i="1" lang="en" sz="800">
                <a:solidFill>
                  <a:srgbClr val="FF0000"/>
                </a:solidFill>
                <a:latin typeface="Proxima Nova"/>
                <a:ea typeface="Proxima Nova"/>
                <a:cs typeface="Proxima Nova"/>
                <a:sym typeface="Proxima Nova"/>
              </a:rPr>
              <a:t>true|false</a:t>
            </a: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"statusCode": </a:t>
            </a:r>
            <a:r>
              <a:rPr i="1" lang="en" sz="800">
                <a:solidFill>
                  <a:srgbClr val="FF0000"/>
                </a:solidFill>
                <a:latin typeface="Proxima Nova"/>
                <a:ea typeface="Proxima Nova"/>
                <a:cs typeface="Proxima Nova"/>
                <a:sym typeface="Proxima Nova"/>
              </a:rPr>
              <a:t>httpStatusCode</a:t>
            </a: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"headers": { "</a:t>
            </a:r>
            <a:r>
              <a:rPr i="1" lang="en" sz="800">
                <a:solidFill>
                  <a:srgbClr val="FF0000"/>
                </a:solidFill>
                <a:latin typeface="Proxima Nova"/>
                <a:ea typeface="Proxima Nova"/>
                <a:cs typeface="Proxima Nova"/>
                <a:sym typeface="Proxima Nova"/>
              </a:rPr>
              <a:t>headerName</a:t>
            </a:r>
            <a:r>
              <a:rPr lang="en" sz="800">
                <a:solidFill>
                  <a:srgbClr val="383A42"/>
                </a:solidFill>
                <a:highlight>
                  <a:srgbClr val="FAFAFA"/>
                </a:highlight>
                <a:latin typeface="Proxima Nova"/>
                <a:ea typeface="Proxima Nova"/>
                <a:cs typeface="Proxima Nova"/>
                <a:sym typeface="Proxima Nova"/>
              </a:rPr>
              <a:t>": "</a:t>
            </a:r>
            <a:r>
              <a:rPr i="1" lang="en" sz="800">
                <a:solidFill>
                  <a:srgbClr val="FF0000"/>
                </a:solidFill>
                <a:latin typeface="Proxima Nova"/>
                <a:ea typeface="Proxima Nova"/>
                <a:cs typeface="Proxima Nova"/>
                <a:sym typeface="Proxima Nova"/>
              </a:rPr>
              <a:t>headerValue</a:t>
            </a:r>
            <a:r>
              <a:rPr lang="en" sz="800">
                <a:solidFill>
                  <a:srgbClr val="383A42"/>
                </a:solidFill>
                <a:highlight>
                  <a:srgbClr val="FAFAFA"/>
                </a:highlight>
                <a:latin typeface="Proxima Nova"/>
                <a:ea typeface="Proxima Nova"/>
                <a:cs typeface="Proxima Nova"/>
                <a:sym typeface="Proxima Nova"/>
              </a:rPr>
              <a:t>", ...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"multiValueHeaders": { "</a:t>
            </a:r>
            <a:r>
              <a:rPr i="1" lang="en" sz="800">
                <a:solidFill>
                  <a:srgbClr val="FF0000"/>
                </a:solidFill>
                <a:latin typeface="Proxima Nova"/>
                <a:ea typeface="Proxima Nova"/>
                <a:cs typeface="Proxima Nova"/>
                <a:sym typeface="Proxima Nova"/>
              </a:rPr>
              <a:t>headerName</a:t>
            </a:r>
            <a:r>
              <a:rPr lang="en" sz="800">
                <a:solidFill>
                  <a:srgbClr val="383A42"/>
                </a:solidFill>
                <a:highlight>
                  <a:srgbClr val="FAFAFA"/>
                </a:highlight>
                <a:latin typeface="Proxima Nova"/>
                <a:ea typeface="Proxima Nova"/>
                <a:cs typeface="Proxima Nova"/>
                <a:sym typeface="Proxima Nova"/>
              </a:rPr>
              <a:t>": ["</a:t>
            </a:r>
            <a:r>
              <a:rPr i="1" lang="en" sz="800">
                <a:solidFill>
                  <a:srgbClr val="FF0000"/>
                </a:solidFill>
                <a:latin typeface="Proxima Nova"/>
                <a:ea typeface="Proxima Nova"/>
                <a:cs typeface="Proxima Nova"/>
                <a:sym typeface="Proxima Nova"/>
              </a:rPr>
              <a:t>headerValue</a:t>
            </a:r>
            <a:r>
              <a:rPr lang="en" sz="800">
                <a:solidFill>
                  <a:srgbClr val="383A42"/>
                </a:solidFill>
                <a:highlight>
                  <a:srgbClr val="FAFAFA"/>
                </a:highlight>
                <a:latin typeface="Proxima Nova"/>
                <a:ea typeface="Proxima Nova"/>
                <a:cs typeface="Proxima Nova"/>
                <a:sym typeface="Proxima Nova"/>
              </a:rPr>
              <a:t>", "</a:t>
            </a:r>
            <a:r>
              <a:rPr i="1" lang="en" sz="800">
                <a:solidFill>
                  <a:srgbClr val="FF0000"/>
                </a:solidFill>
                <a:latin typeface="Proxima Nova"/>
                <a:ea typeface="Proxima Nova"/>
                <a:cs typeface="Proxima Nova"/>
                <a:sym typeface="Proxima Nova"/>
              </a:rPr>
              <a:t>headerValue2</a:t>
            </a:r>
            <a:r>
              <a:rPr lang="en" sz="800">
                <a:solidFill>
                  <a:srgbClr val="383A42"/>
                </a:solidFill>
                <a:highlight>
                  <a:srgbClr val="FAFAFA"/>
                </a:highlight>
                <a:latin typeface="Proxima Nova"/>
                <a:ea typeface="Proxima Nova"/>
                <a:cs typeface="Proxima Nova"/>
                <a:sym typeface="Proxima Nova"/>
              </a:rPr>
              <a:t>", ...], ...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"body": "</a:t>
            </a:r>
            <a:r>
              <a:rPr i="1" lang="en" sz="800">
                <a:solidFill>
                  <a:srgbClr val="FF0000"/>
                </a:solidFill>
                <a:latin typeface="Proxima Nova"/>
                <a:ea typeface="Proxima Nova"/>
                <a:cs typeface="Proxima Nova"/>
                <a:sym typeface="Proxima Nova"/>
              </a:rPr>
              <a:t>...</a:t>
            </a: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To enable CORS for the Lambda proxy integration, you must add Access-Control-Allow-Origin:</a:t>
            </a:r>
            <a:r>
              <a:rPr i="1" lang="en" sz="1000">
                <a:solidFill>
                  <a:srgbClr val="FF0000"/>
                </a:solidFill>
                <a:highlight>
                  <a:srgbClr val="FFFFFF"/>
                </a:highlight>
                <a:latin typeface="Roboto Mono"/>
                <a:ea typeface="Roboto Mono"/>
                <a:cs typeface="Roboto Mono"/>
                <a:sym typeface="Roboto Mono"/>
              </a:rPr>
              <a:t>domain-name</a:t>
            </a:r>
            <a:r>
              <a:rPr lang="en" sz="1000">
                <a:solidFill>
                  <a:srgbClr val="444444"/>
                </a:solidFill>
                <a:highlight>
                  <a:srgbClr val="FFFFFF"/>
                </a:highlight>
                <a:latin typeface="Roboto Mono"/>
                <a:ea typeface="Roboto Mono"/>
                <a:cs typeface="Roboto Mono"/>
                <a:sym typeface="Roboto Mono"/>
              </a:rPr>
              <a:t> to the output headers. </a:t>
            </a:r>
            <a:r>
              <a:rPr i="1" lang="en" sz="1000">
                <a:solidFill>
                  <a:srgbClr val="FF0000"/>
                </a:solidFill>
                <a:highlight>
                  <a:srgbClr val="FFFFFF"/>
                </a:highlight>
                <a:latin typeface="Roboto Mono"/>
                <a:ea typeface="Roboto Mono"/>
                <a:cs typeface="Roboto Mono"/>
                <a:sym typeface="Roboto Mono"/>
              </a:rPr>
              <a:t>domain-name</a:t>
            </a:r>
            <a:r>
              <a:rPr lang="en" sz="1000">
                <a:solidFill>
                  <a:srgbClr val="444444"/>
                </a:solidFill>
                <a:highlight>
                  <a:srgbClr val="FFFFFF"/>
                </a:highlight>
                <a:latin typeface="Roboto Mono"/>
                <a:ea typeface="Roboto Mono"/>
                <a:cs typeface="Roboto Mono"/>
                <a:sym typeface="Roboto Mono"/>
              </a:rPr>
              <a:t> can be * for any domain name.</a:t>
            </a:r>
            <a:endParaRPr sz="1000">
              <a:solidFill>
                <a:srgbClr val="383A42"/>
              </a:solidFill>
              <a:highlight>
                <a:srgbClr val="FAFAFA"/>
              </a:highlight>
              <a:latin typeface="Roboto Mono"/>
              <a:ea typeface="Roboto Mono"/>
              <a:cs typeface="Roboto Mono"/>
              <a:sym typeface="Roboto Mono"/>
            </a:endParaRPr>
          </a:p>
        </p:txBody>
      </p:sp>
      <p:sp>
        <p:nvSpPr>
          <p:cNvPr id="158" name="Google Shape;158;p27"/>
          <p:cNvSpPr txBox="1"/>
          <p:nvPr/>
        </p:nvSpPr>
        <p:spPr>
          <a:xfrm>
            <a:off x="3814775" y="3143250"/>
            <a:ext cx="5360100" cy="14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83A42"/>
                </a:solidFill>
                <a:highlight>
                  <a:srgbClr val="FAFAFA"/>
                </a:highlight>
                <a:latin typeface="Roboto Mono"/>
                <a:ea typeface="Roboto Mono"/>
                <a:cs typeface="Roboto Mono"/>
                <a:sym typeface="Roboto Mono"/>
              </a:rPr>
              <a:t>Custom integration Error response - sample error mapping from integration response to mathod response</a:t>
            </a:r>
            <a:endParaRPr b="1" sz="1000">
              <a:solidFill>
                <a:srgbClr val="383A42"/>
              </a:solidFill>
              <a:highlight>
                <a:srgbClr val="FAFAFA"/>
              </a:highlight>
              <a:latin typeface="Roboto Mono"/>
              <a:ea typeface="Roboto Mono"/>
              <a:cs typeface="Roboto Mono"/>
              <a:sym typeface="Roboto Mono"/>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"x-amazon-apigateway-integration":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"responses":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"default":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"statusCode": "200",</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"responseParameters":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"method.response.header.error_trace_function": "integration.response.body.errorMessage.trace.function",</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"method.response.header.error_status": "integration.response.body.errorMessage.httpStatus",</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"method.response.header.error_type": "integration.response.body.errorMessage.errorType",</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"method.response.header.error_trace": "integration.response.body.errorMessage.trace"</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    }</a:t>
            </a:r>
            <a:endParaRPr sz="800">
              <a:solidFill>
                <a:srgbClr val="383A42"/>
              </a:solidFill>
              <a:highlight>
                <a:srgbClr val="FAFAFA"/>
              </a:highlight>
              <a:latin typeface="Proxima Nova"/>
              <a:ea typeface="Proxima Nova"/>
              <a:cs typeface="Proxima Nova"/>
              <a:sym typeface="Proxima Nova"/>
            </a:endParaRPr>
          </a:p>
          <a:p>
            <a:pPr indent="0" lvl="0" marL="0" rtl="0" algn="l">
              <a:spcBef>
                <a:spcPts val="0"/>
              </a:spcBef>
              <a:spcAft>
                <a:spcPts val="0"/>
              </a:spcAft>
              <a:buNone/>
            </a:pPr>
            <a:r>
              <a:rPr lang="en" sz="800">
                <a:solidFill>
                  <a:srgbClr val="383A42"/>
                </a:solidFill>
                <a:highlight>
                  <a:srgbClr val="FAFAFA"/>
                </a:highlight>
                <a:latin typeface="Proxima Nova"/>
                <a:ea typeface="Proxima Nova"/>
                <a:cs typeface="Proxima Nova"/>
                <a:sym typeface="Proxima Nova"/>
              </a:rPr>
              <a:t>}</a:t>
            </a:r>
            <a:endParaRPr sz="800">
              <a:solidFill>
                <a:srgbClr val="444444"/>
              </a:solidFill>
              <a:highlight>
                <a:srgbClr val="FFFFFF"/>
              </a:highlight>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idx="4294967295" type="title"/>
          </p:nvPr>
        </p:nvSpPr>
        <p:spPr>
          <a:xfrm>
            <a:off x="311700" y="250800"/>
            <a:ext cx="8170800" cy="58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 - Custom domain name </a:t>
            </a:r>
            <a:endParaRPr sz="1400"/>
          </a:p>
          <a:p>
            <a:pPr indent="0" lvl="0" marL="0" marR="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https://docs.aws.amazon.com/apigateway/latest/developerguide/how-to-custom-domains.html</a:t>
            </a:r>
            <a:endParaRPr sz="1800">
              <a:solidFill>
                <a:schemeClr val="dk1"/>
              </a:solidFill>
              <a:latin typeface="Roboto"/>
              <a:ea typeface="Roboto"/>
              <a:cs typeface="Roboto"/>
              <a:sym typeface="Roboto"/>
            </a:endParaRPr>
          </a:p>
        </p:txBody>
      </p:sp>
      <p:sp>
        <p:nvSpPr>
          <p:cNvPr id="164" name="Google Shape;164;p28"/>
          <p:cNvSpPr txBox="1"/>
          <p:nvPr/>
        </p:nvSpPr>
        <p:spPr>
          <a:xfrm>
            <a:off x="0" y="990600"/>
            <a:ext cx="9108300" cy="1107300"/>
          </a:xfrm>
          <a:prstGeom prst="rect">
            <a:avLst/>
          </a:prstGeom>
          <a:noFill/>
          <a:ln>
            <a:noFill/>
          </a:ln>
        </p:spPr>
        <p:txBody>
          <a:bodyPr anchorCtr="0" anchor="t" bIns="91425" lIns="91425" spcFirstLastPara="1" rIns="91425" wrap="square" tIns="91425">
            <a:noAutofit/>
          </a:bodyPr>
          <a:lstStyle/>
          <a:p>
            <a:pPr indent="393700" lvl="0" marL="63500" marR="63500" rtl="0" algn="l">
              <a:lnSpc>
                <a:spcPct val="100000"/>
              </a:lnSpc>
              <a:spcBef>
                <a:spcPts val="0"/>
              </a:spcBef>
              <a:spcAft>
                <a:spcPts val="0"/>
              </a:spcAft>
              <a:buNone/>
            </a:pPr>
            <a:r>
              <a:rPr lang="en" sz="900">
                <a:solidFill>
                  <a:srgbClr val="383A42"/>
                </a:solidFill>
                <a:highlight>
                  <a:srgbClr val="FAFAFA"/>
                </a:highlight>
                <a:latin typeface="Roboto Mono"/>
                <a:ea typeface="Roboto Mono"/>
                <a:cs typeface="Roboto Mono"/>
                <a:sym typeface="Roboto Mono"/>
              </a:rPr>
              <a:t>Instead of </a:t>
            </a:r>
            <a:r>
              <a:rPr lang="en" sz="900" u="sng">
                <a:solidFill>
                  <a:srgbClr val="383A42"/>
                </a:solidFill>
                <a:highlight>
                  <a:srgbClr val="FAFAFA"/>
                </a:highlight>
                <a:latin typeface="Roboto Mono"/>
                <a:ea typeface="Roboto Mono"/>
                <a:cs typeface="Roboto Mono"/>
                <a:sym typeface="Roboto Mono"/>
              </a:rPr>
              <a:t>https://</a:t>
            </a:r>
            <a:r>
              <a:rPr i="1" lang="en" sz="900" u="sng">
                <a:solidFill>
                  <a:srgbClr val="383A42"/>
                </a:solidFill>
                <a:highlight>
                  <a:srgbClr val="FAFAFA"/>
                </a:highlight>
                <a:latin typeface="Roboto Mono"/>
                <a:ea typeface="Roboto Mono"/>
                <a:cs typeface="Roboto Mono"/>
                <a:sym typeface="Roboto Mono"/>
              </a:rPr>
              <a:t>api-id</a:t>
            </a:r>
            <a:r>
              <a:rPr lang="en" sz="900" u="sng">
                <a:solidFill>
                  <a:srgbClr val="383A42"/>
                </a:solidFill>
                <a:highlight>
                  <a:srgbClr val="FAFAFA"/>
                </a:highlight>
                <a:latin typeface="Roboto Mono"/>
                <a:ea typeface="Roboto Mono"/>
                <a:cs typeface="Roboto Mono"/>
                <a:sym typeface="Roboto Mono"/>
              </a:rPr>
              <a:t>.execute-api.</a:t>
            </a:r>
            <a:r>
              <a:rPr i="1" lang="en" sz="900" u="sng">
                <a:solidFill>
                  <a:srgbClr val="383A42"/>
                </a:solidFill>
                <a:highlight>
                  <a:srgbClr val="FAFAFA"/>
                </a:highlight>
                <a:latin typeface="Roboto Mono"/>
                <a:ea typeface="Roboto Mono"/>
                <a:cs typeface="Roboto Mono"/>
                <a:sym typeface="Roboto Mono"/>
              </a:rPr>
              <a:t>region</a:t>
            </a:r>
            <a:r>
              <a:rPr lang="en" sz="900" u="sng">
                <a:solidFill>
                  <a:srgbClr val="383A42"/>
                </a:solidFill>
                <a:highlight>
                  <a:srgbClr val="FAFAFA"/>
                </a:highlight>
                <a:latin typeface="Roboto Mono"/>
                <a:ea typeface="Roboto Mono"/>
                <a:cs typeface="Roboto Mono"/>
                <a:sym typeface="Roboto Mono"/>
              </a:rPr>
              <a:t>.amazonaws.com/</a:t>
            </a:r>
            <a:r>
              <a:rPr i="1" lang="en" sz="900" u="sng">
                <a:solidFill>
                  <a:srgbClr val="383A42"/>
                </a:solidFill>
                <a:highlight>
                  <a:srgbClr val="FAFAFA"/>
                </a:highlight>
                <a:latin typeface="Roboto Mono"/>
                <a:ea typeface="Roboto Mono"/>
                <a:cs typeface="Roboto Mono"/>
                <a:sym typeface="Roboto Mono"/>
              </a:rPr>
              <a:t>stage</a:t>
            </a:r>
            <a:r>
              <a:rPr i="1" lang="en" sz="900">
                <a:solidFill>
                  <a:srgbClr val="FF0000"/>
                </a:solidFill>
                <a:highlight>
                  <a:srgbClr val="FAFAFA"/>
                </a:highlight>
                <a:latin typeface="Roboto Mono"/>
                <a:ea typeface="Roboto Mono"/>
                <a:cs typeface="Roboto Mono"/>
                <a:sym typeface="Roboto Mono"/>
              </a:rPr>
              <a:t>, use </a:t>
            </a:r>
            <a:r>
              <a:rPr lang="en" sz="900" u="sng">
                <a:solidFill>
                  <a:srgbClr val="383A42"/>
                </a:solidFill>
                <a:highlight>
                  <a:srgbClr val="FAFAFA"/>
                </a:highlight>
                <a:latin typeface="Roboto Mono"/>
                <a:ea typeface="Roboto Mono"/>
                <a:cs typeface="Roboto Mono"/>
                <a:sym typeface="Roboto Mono"/>
              </a:rPr>
              <a:t>https://api.example.com/myservice</a:t>
            </a:r>
            <a:endParaRPr sz="900" u="sng">
              <a:solidFill>
                <a:srgbClr val="444444"/>
              </a:solidFill>
              <a:latin typeface="Roboto Mono"/>
              <a:ea typeface="Roboto Mono"/>
              <a:cs typeface="Roboto Mono"/>
              <a:sym typeface="Roboto Mono"/>
            </a:endParaRPr>
          </a:p>
          <a:p>
            <a:pPr indent="0" lvl="0" marL="457200" rtl="0" algn="l">
              <a:lnSpc>
                <a:spcPct val="100000"/>
              </a:lnSpc>
              <a:spcBef>
                <a:spcPts val="600"/>
              </a:spcBef>
              <a:spcAft>
                <a:spcPts val="0"/>
              </a:spcAft>
              <a:buNone/>
            </a:pPr>
            <a:r>
              <a:rPr lang="en" sz="900">
                <a:solidFill>
                  <a:srgbClr val="444444"/>
                </a:solidFill>
                <a:latin typeface="Roboto Mono"/>
                <a:ea typeface="Roboto Mono"/>
                <a:cs typeface="Roboto Mono"/>
                <a:sym typeface="Roboto Mono"/>
              </a:rPr>
              <a:t>A custom domain can be associated with a REST API or a Websocket API, but not both.</a:t>
            </a:r>
            <a:endParaRPr sz="900">
              <a:solidFill>
                <a:srgbClr val="444444"/>
              </a:solidFill>
              <a:latin typeface="Roboto Mono"/>
              <a:ea typeface="Roboto Mono"/>
              <a:cs typeface="Roboto Mono"/>
              <a:sym typeface="Roboto Mono"/>
            </a:endParaRPr>
          </a:p>
          <a:p>
            <a:pPr indent="0" lvl="0" marL="457200" rtl="0" algn="l">
              <a:lnSpc>
                <a:spcPct val="100000"/>
              </a:lnSpc>
              <a:spcBef>
                <a:spcPts val="600"/>
              </a:spcBef>
              <a:spcAft>
                <a:spcPts val="0"/>
              </a:spcAft>
              <a:buNone/>
            </a:pPr>
            <a:r>
              <a:rPr lang="en" sz="900">
                <a:solidFill>
                  <a:srgbClr val="444444"/>
                </a:solidFill>
                <a:latin typeface="Roboto Mono"/>
                <a:ea typeface="Roboto Mono"/>
                <a:cs typeface="Roboto Mono"/>
                <a:sym typeface="Roboto Mono"/>
              </a:rPr>
              <a:t>Custom domain names are not supported for </a:t>
            </a:r>
            <a:r>
              <a:rPr lang="en" sz="900" u="sng">
                <a:solidFill>
                  <a:srgbClr val="E48700"/>
                </a:solidFill>
                <a:latin typeface="Roboto Mono"/>
                <a:ea typeface="Roboto Mono"/>
                <a:cs typeface="Roboto Mono"/>
                <a:sym typeface="Roboto Mono"/>
                <a:hlinkClick r:id="rId4"/>
              </a:rPr>
              <a:t>private APIs</a:t>
            </a:r>
            <a:r>
              <a:rPr lang="en" sz="900">
                <a:solidFill>
                  <a:srgbClr val="444444"/>
                </a:solidFill>
                <a:latin typeface="Roboto Mono"/>
                <a:ea typeface="Roboto Mono"/>
                <a:cs typeface="Roboto Mono"/>
                <a:sym typeface="Roboto Mono"/>
              </a:rPr>
              <a:t>.</a:t>
            </a:r>
            <a:endParaRPr sz="900">
              <a:solidFill>
                <a:srgbClr val="444444"/>
              </a:solidFill>
              <a:latin typeface="Roboto Mono"/>
              <a:ea typeface="Roboto Mono"/>
              <a:cs typeface="Roboto Mono"/>
              <a:sym typeface="Roboto Mono"/>
            </a:endParaRPr>
          </a:p>
          <a:p>
            <a:pPr indent="0" lvl="0" marL="457200" rtl="0" algn="l">
              <a:lnSpc>
                <a:spcPct val="100000"/>
              </a:lnSpc>
              <a:spcBef>
                <a:spcPts val="600"/>
              </a:spcBef>
              <a:spcAft>
                <a:spcPts val="0"/>
              </a:spcAft>
              <a:buNone/>
            </a:pPr>
            <a:r>
              <a:rPr lang="en" sz="800">
                <a:solidFill>
                  <a:srgbClr val="444444"/>
                </a:solidFill>
                <a:highlight>
                  <a:srgbClr val="FFFFFF"/>
                </a:highlight>
                <a:latin typeface="Roboto Mono"/>
                <a:ea typeface="Roboto Mono"/>
                <a:cs typeface="Roboto Mono"/>
                <a:sym typeface="Roboto Mono"/>
              </a:rPr>
              <a:t>Edge-optimized API gateway - uses an internal CloudFront distribution. For default domains, Api gateway automatically creates a DNS record to map the Api domain name to the CloudFront domain. For custom domains, Manually create the DNS record to map the Api domain name to CloudFront. Also attach certificate</a:t>
            </a:r>
            <a:endParaRPr sz="800">
              <a:solidFill>
                <a:srgbClr val="444444"/>
              </a:solidFill>
              <a:highlight>
                <a:srgbClr val="FFFFFF"/>
              </a:highlight>
              <a:latin typeface="Roboto Mono"/>
              <a:ea typeface="Roboto Mono"/>
              <a:cs typeface="Roboto Mono"/>
              <a:sym typeface="Roboto Mono"/>
            </a:endParaRPr>
          </a:p>
          <a:p>
            <a:pPr indent="0" lvl="0" marL="457200" rtl="0" algn="l">
              <a:lnSpc>
                <a:spcPct val="100000"/>
              </a:lnSpc>
              <a:spcBef>
                <a:spcPts val="600"/>
              </a:spcBef>
              <a:spcAft>
                <a:spcPts val="0"/>
              </a:spcAft>
              <a:buNone/>
            </a:pPr>
            <a:r>
              <a:rPr lang="en" sz="800">
                <a:solidFill>
                  <a:srgbClr val="444444"/>
                </a:solidFill>
                <a:highlight>
                  <a:srgbClr val="FFFFFF"/>
                </a:highlight>
                <a:latin typeface="Roboto Mono"/>
                <a:ea typeface="Roboto Mono"/>
                <a:cs typeface="Roboto Mono"/>
                <a:sym typeface="Roboto Mono"/>
              </a:rPr>
              <a:t>Regional API - For custom domain name, API Gateway creates a regional domain name for the API. You must set up a DNS record to map the custom domain name to the regional domain name through the mapped regional API endpoint. Also attach certificate. </a:t>
            </a:r>
            <a:endParaRPr sz="800">
              <a:solidFill>
                <a:srgbClr val="444444"/>
              </a:solidFill>
              <a:highlight>
                <a:srgbClr val="FFFFFF"/>
              </a:highlight>
              <a:latin typeface="Roboto Mono"/>
              <a:ea typeface="Roboto Mono"/>
              <a:cs typeface="Roboto Mono"/>
              <a:sym typeface="Roboto Mono"/>
            </a:endParaRPr>
          </a:p>
          <a:p>
            <a:pPr indent="0" lvl="0" marL="457200" rtl="0" algn="l">
              <a:lnSpc>
                <a:spcPct val="100000"/>
              </a:lnSpc>
              <a:spcBef>
                <a:spcPts val="600"/>
              </a:spcBef>
              <a:spcAft>
                <a:spcPts val="0"/>
              </a:spcAft>
              <a:buNone/>
            </a:pPr>
            <a:r>
              <a:rPr b="1" lang="en" sz="800">
                <a:solidFill>
                  <a:srgbClr val="4A86E8"/>
                </a:solidFill>
                <a:highlight>
                  <a:srgbClr val="FFFFFF"/>
                </a:highlight>
                <a:latin typeface="Roboto Mono"/>
                <a:ea typeface="Roboto Mono"/>
                <a:cs typeface="Roboto Mono"/>
                <a:sym typeface="Roboto Mono"/>
              </a:rPr>
              <a:t>OR Setup R53 → CloudFront → API gateway / S3</a:t>
            </a:r>
            <a:endParaRPr b="1" sz="800">
              <a:solidFill>
                <a:srgbClr val="4A86E8"/>
              </a:solidFill>
              <a:highlight>
                <a:srgbClr val="FFFFFF"/>
              </a:highlight>
              <a:latin typeface="Roboto Mono"/>
              <a:ea typeface="Roboto Mono"/>
              <a:cs typeface="Roboto Mono"/>
              <a:sym typeface="Roboto Mono"/>
            </a:endParaRPr>
          </a:p>
          <a:p>
            <a:pPr indent="-279400" lvl="0" marL="457200" rtl="0" algn="l">
              <a:lnSpc>
                <a:spcPct val="100000"/>
              </a:lnSpc>
              <a:spcBef>
                <a:spcPts val="60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Register domain in R53 (or 3rd party registrar) </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Request certificate in ACM (or import 3rd party)</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API Gateway - Create Regional API, Add Custom domain Name (traceroute.social), Attach above certificate</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API Gateway - Create APIs (</a:t>
            </a:r>
            <a:r>
              <a:rPr i="1" lang="en" sz="800">
                <a:solidFill>
                  <a:srgbClr val="444444"/>
                </a:solidFill>
                <a:highlight>
                  <a:srgbClr val="FFFFFF"/>
                </a:highlight>
                <a:latin typeface="Roboto Mono"/>
                <a:ea typeface="Roboto Mono"/>
                <a:cs typeface="Roboto Mono"/>
                <a:sym typeface="Roboto Mono"/>
              </a:rPr>
              <a:t>Messages</a:t>
            </a:r>
            <a:r>
              <a:rPr lang="en" sz="800">
                <a:solidFill>
                  <a:srgbClr val="444444"/>
                </a:solidFill>
                <a:highlight>
                  <a:srgbClr val="FFFFFF"/>
                </a:highlight>
                <a:latin typeface="Roboto Mono"/>
                <a:ea typeface="Roboto Mono"/>
                <a:cs typeface="Roboto Mono"/>
                <a:sym typeface="Roboto Mono"/>
              </a:rPr>
              <a:t>), Resources (</a:t>
            </a:r>
            <a:r>
              <a:rPr i="1" lang="en" sz="800">
                <a:solidFill>
                  <a:srgbClr val="444444"/>
                </a:solidFill>
                <a:highlight>
                  <a:srgbClr val="FFFFFF"/>
                </a:highlight>
                <a:latin typeface="Roboto Mono"/>
                <a:ea typeface="Roboto Mono"/>
                <a:cs typeface="Roboto Mono"/>
                <a:sym typeface="Roboto Mono"/>
              </a:rPr>
              <a:t>/activityfeed</a:t>
            </a:r>
            <a:r>
              <a:rPr lang="en" sz="800">
                <a:solidFill>
                  <a:srgbClr val="444444"/>
                </a:solidFill>
                <a:highlight>
                  <a:srgbClr val="FFFFFF"/>
                </a:highlight>
                <a:latin typeface="Roboto Mono"/>
                <a:ea typeface="Roboto Mono"/>
                <a:cs typeface="Roboto Mono"/>
                <a:sym typeface="Roboto Mono"/>
              </a:rPr>
              <a:t>), Methods (</a:t>
            </a:r>
            <a:r>
              <a:rPr i="1" lang="en" sz="800">
                <a:solidFill>
                  <a:srgbClr val="444444"/>
                </a:solidFill>
                <a:highlight>
                  <a:srgbClr val="FFFFFF"/>
                </a:highlight>
                <a:latin typeface="Roboto Mono"/>
                <a:ea typeface="Roboto Mono"/>
                <a:cs typeface="Roboto Mono"/>
                <a:sym typeface="Roboto Mono"/>
              </a:rPr>
              <a:t>GET /activityfeed</a:t>
            </a:r>
            <a:r>
              <a:rPr lang="en" sz="800">
                <a:solidFill>
                  <a:srgbClr val="444444"/>
                </a:solidFill>
                <a:highlight>
                  <a:srgbClr val="FFFFFF"/>
                </a:highlight>
                <a:latin typeface="Roboto Mono"/>
                <a:ea typeface="Roboto Mono"/>
                <a:cs typeface="Roboto Mono"/>
                <a:sym typeface="Roboto Mono"/>
              </a:rPr>
              <a:t>)</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CloudFront - Create CloudFront distribution, Add Alternate CNAME (traceroute.social), Attach above certificate</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CloudFront - Add 2 Origins (Api gateway and S3), Add behaviour for routing requests between the two</a:t>
            </a:r>
            <a:endParaRPr sz="8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60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Route53 - Create Public Hosted zone, Add ALIAS Record to point to above CloudFront </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Route53 - On issuance of ACM certificate, you can directly create CNAME records in R53 from ACM for resolving certificate</a:t>
            </a:r>
            <a:endParaRPr sz="800">
              <a:solidFill>
                <a:srgbClr val="444444"/>
              </a:solidFill>
              <a:highlight>
                <a:srgbClr val="FFFFFF"/>
              </a:highlight>
              <a:latin typeface="Roboto Mono"/>
              <a:ea typeface="Roboto Mono"/>
              <a:cs typeface="Roboto Mono"/>
              <a:sym typeface="Roboto Mono"/>
            </a:endParaRPr>
          </a:p>
          <a:p>
            <a:pPr indent="-279400" lvl="0" marL="457200" rtl="0" algn="l">
              <a:lnSpc>
                <a:spcPct val="100000"/>
              </a:lnSpc>
              <a:spcBef>
                <a:spcPts val="0"/>
              </a:spcBef>
              <a:spcAft>
                <a:spcPts val="0"/>
              </a:spcAft>
              <a:buClr>
                <a:srgbClr val="444444"/>
              </a:buClr>
              <a:buSzPts val="800"/>
              <a:buFont typeface="Roboto Mono"/>
              <a:buChar char="★"/>
            </a:pPr>
            <a:r>
              <a:rPr lang="en" sz="800">
                <a:solidFill>
                  <a:srgbClr val="444444"/>
                </a:solidFill>
                <a:highlight>
                  <a:srgbClr val="FFFFFF"/>
                </a:highlight>
                <a:latin typeface="Roboto Mono"/>
                <a:ea typeface="Roboto Mono"/>
                <a:cs typeface="Roboto Mono"/>
                <a:sym typeface="Roboto Mono"/>
              </a:rPr>
              <a:t>Route53 - NS and SOA records are directly created by R53 on creation</a:t>
            </a:r>
            <a:endParaRPr sz="800">
              <a:solidFill>
                <a:srgbClr val="444444"/>
              </a:solidFill>
              <a:highlight>
                <a:srgbClr val="FFFFFF"/>
              </a:highlight>
              <a:latin typeface="Roboto Mono"/>
              <a:ea typeface="Roboto Mono"/>
              <a:cs typeface="Roboto Mono"/>
              <a:sym typeface="Roboto Mono"/>
            </a:endParaRPr>
          </a:p>
        </p:txBody>
      </p:sp>
      <p:pic>
        <p:nvPicPr>
          <p:cNvPr id="165" name="Google Shape;165;p28"/>
          <p:cNvPicPr preferRelativeResize="0"/>
          <p:nvPr/>
        </p:nvPicPr>
        <p:blipFill>
          <a:blip r:embed="rId5">
            <a:alphaModFix/>
          </a:blip>
          <a:stretch>
            <a:fillRect/>
          </a:stretch>
        </p:blipFill>
        <p:spPr>
          <a:xfrm>
            <a:off x="302400" y="3537600"/>
            <a:ext cx="5169700" cy="550500"/>
          </a:xfrm>
          <a:prstGeom prst="rect">
            <a:avLst/>
          </a:prstGeom>
          <a:noFill/>
          <a:ln cap="flat" cmpd="sng" w="9525">
            <a:solidFill>
              <a:schemeClr val="dk2"/>
            </a:solidFill>
            <a:prstDash val="solid"/>
            <a:round/>
            <a:headEnd len="sm" w="sm" type="none"/>
            <a:tailEnd len="sm" w="sm" type="none"/>
          </a:ln>
        </p:spPr>
      </p:pic>
      <p:pic>
        <p:nvPicPr>
          <p:cNvPr id="166" name="Google Shape;166;p28"/>
          <p:cNvPicPr preferRelativeResize="0"/>
          <p:nvPr/>
        </p:nvPicPr>
        <p:blipFill>
          <a:blip r:embed="rId6">
            <a:alphaModFix/>
          </a:blip>
          <a:stretch>
            <a:fillRect/>
          </a:stretch>
        </p:blipFill>
        <p:spPr>
          <a:xfrm>
            <a:off x="5645950" y="3537600"/>
            <a:ext cx="3183725" cy="645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idx="4294967295" type="title"/>
          </p:nvPr>
        </p:nvSpPr>
        <p:spPr>
          <a:xfrm>
            <a:off x="311700" y="2508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 - Securing Apis</a:t>
            </a:r>
            <a:endParaRPr sz="1800">
              <a:solidFill>
                <a:schemeClr val="dk1"/>
              </a:solidFill>
              <a:latin typeface="Roboto"/>
              <a:ea typeface="Roboto"/>
              <a:cs typeface="Roboto"/>
              <a:sym typeface="Roboto"/>
            </a:endParaRPr>
          </a:p>
        </p:txBody>
      </p:sp>
      <p:sp>
        <p:nvSpPr>
          <p:cNvPr id="172" name="Google Shape;172;p29"/>
          <p:cNvSpPr txBox="1"/>
          <p:nvPr/>
        </p:nvSpPr>
        <p:spPr>
          <a:xfrm>
            <a:off x="378625" y="6096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AWS API Gateway supports following 4 mechanisms for controlling and managing access to an API.</a:t>
            </a:r>
            <a:endParaRPr sz="8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At a high level, we can apply 2 schemes: One, at the API level and Any one of 3 METHOD level schemes</a:t>
            </a:r>
            <a:endParaRPr sz="800">
              <a:solidFill>
                <a:srgbClr val="333333"/>
              </a:solidFill>
              <a:latin typeface="Roboto Mono"/>
              <a:ea typeface="Roboto Mono"/>
              <a:cs typeface="Roboto Mono"/>
              <a:sym typeface="Roboto Mono"/>
            </a:endParaRPr>
          </a:p>
        </p:txBody>
      </p:sp>
      <p:graphicFrame>
        <p:nvGraphicFramePr>
          <p:cNvPr id="173" name="Google Shape;173;p29"/>
          <p:cNvGraphicFramePr/>
          <p:nvPr/>
        </p:nvGraphicFramePr>
        <p:xfrm>
          <a:off x="201325" y="1047750"/>
          <a:ext cx="3000000" cy="3000000"/>
        </p:xfrm>
        <a:graphic>
          <a:graphicData uri="http://schemas.openxmlformats.org/drawingml/2006/table">
            <a:tbl>
              <a:tblPr>
                <a:noFill/>
                <a:tableStyleId>{0D30DBAD-3CFB-4C91-8212-622C33DA8DF1}</a:tableStyleId>
              </a:tblPr>
              <a:tblGrid>
                <a:gridCol w="1069225"/>
                <a:gridCol w="1854200"/>
                <a:gridCol w="963575"/>
                <a:gridCol w="1801375"/>
                <a:gridCol w="3054225"/>
              </a:tblGrid>
              <a:tr h="89700">
                <a:tc>
                  <a:txBody>
                    <a:bodyPr/>
                    <a:lstStyle/>
                    <a:p>
                      <a:pPr indent="0" lvl="0" marL="0" rtl="0" algn="l">
                        <a:spcBef>
                          <a:spcPts val="0"/>
                        </a:spcBef>
                        <a:spcAft>
                          <a:spcPts val="0"/>
                        </a:spcAft>
                        <a:buNone/>
                      </a:pPr>
                      <a:r>
                        <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Roboto Mono"/>
                          <a:ea typeface="Roboto Mono"/>
                          <a:cs typeface="Roboto Mono"/>
                          <a:sym typeface="Roboto Mono"/>
                        </a:rPr>
                        <a:t>API level</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gridSpan="3">
                  <a:txBody>
                    <a:bodyPr/>
                    <a:lstStyle/>
                    <a:p>
                      <a:pPr indent="0" lvl="0" marL="0" rtl="0" algn="ctr">
                        <a:spcBef>
                          <a:spcPts val="0"/>
                        </a:spcBef>
                        <a:spcAft>
                          <a:spcPts val="0"/>
                        </a:spcAft>
                        <a:buNone/>
                      </a:pPr>
                      <a:r>
                        <a:rPr lang="en" sz="700">
                          <a:latin typeface="Roboto Mono"/>
                          <a:ea typeface="Roboto Mono"/>
                          <a:cs typeface="Roboto Mono"/>
                          <a:sym typeface="Roboto Mono"/>
                        </a:rPr>
                        <a:t>METHOD level</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hMerge="1"/>
                <a:tc hMerge="1"/>
              </a:tr>
              <a:tr h="88100">
                <a:tc rowSpan="2">
                  <a:txBody>
                    <a:bodyPr/>
                    <a:lstStyle/>
                    <a:p>
                      <a:pPr indent="0" lvl="0" marL="0" rtl="0" algn="l">
                        <a:spcBef>
                          <a:spcPts val="0"/>
                        </a:spcBef>
                        <a:spcAft>
                          <a:spcPts val="0"/>
                        </a:spcAft>
                        <a:buNone/>
                      </a:pPr>
                      <a:r>
                        <a:rPr lang="en" sz="700">
                          <a:latin typeface="Roboto Mono"/>
                          <a:ea typeface="Roboto Mono"/>
                          <a:cs typeface="Roboto Mono"/>
                          <a:sym typeface="Roboto Mono"/>
                        </a:rPr>
                        <a:t>Scheme</a:t>
                      </a:r>
                      <a:endParaRPr sz="700">
                        <a:latin typeface="Roboto Mono"/>
                        <a:ea typeface="Roboto Mono"/>
                        <a:cs typeface="Roboto Mono"/>
                        <a:sym typeface="Roboto Mono"/>
                      </a:endParaRPr>
                    </a:p>
                  </a:txBody>
                  <a:tcPr marT="0" marB="0"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rowSpan="2">
                  <a:txBody>
                    <a:bodyPr/>
                    <a:lstStyle/>
                    <a:p>
                      <a:pPr indent="0" lvl="0" marL="0" rtl="0" algn="l">
                        <a:spcBef>
                          <a:spcPts val="0"/>
                        </a:spcBef>
                        <a:spcAft>
                          <a:spcPts val="0"/>
                        </a:spcAft>
                        <a:buNone/>
                      </a:pPr>
                      <a:r>
                        <a:rPr lang="en" sz="700">
                          <a:latin typeface="Roboto Mono"/>
                          <a:ea typeface="Roboto Mono"/>
                          <a:cs typeface="Roboto Mono"/>
                          <a:sym typeface="Roboto Mono"/>
                        </a:rPr>
                        <a:t>Resource policies</a:t>
                      </a:r>
                      <a:endParaRPr sz="700">
                        <a:latin typeface="Roboto Mono"/>
                        <a:ea typeface="Roboto Mono"/>
                        <a:cs typeface="Roboto Mono"/>
                        <a:sym typeface="Roboto Mono"/>
                      </a:endParaRPr>
                    </a:p>
                  </a:txBody>
                  <a:tcPr marT="0" marB="0"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EAD1DC"/>
                    </a:solidFill>
                  </a:tcPr>
                </a:tc>
                <a:tc rowSpan="2">
                  <a:txBody>
                    <a:bodyPr/>
                    <a:lstStyle/>
                    <a:p>
                      <a:pPr indent="0" lvl="0" marL="0" rtl="0" algn="l">
                        <a:spcBef>
                          <a:spcPts val="0"/>
                        </a:spcBef>
                        <a:spcAft>
                          <a:spcPts val="0"/>
                        </a:spcAft>
                        <a:buNone/>
                      </a:pPr>
                      <a:r>
                        <a:rPr lang="en" sz="700">
                          <a:latin typeface="Roboto Mono"/>
                          <a:ea typeface="Roboto Mono"/>
                          <a:cs typeface="Roboto Mono"/>
                          <a:sym typeface="Roboto Mono"/>
                        </a:rPr>
                        <a:t>IAM policies</a:t>
                      </a:r>
                      <a:endParaRPr sz="700">
                        <a:latin typeface="Roboto Mono"/>
                        <a:ea typeface="Roboto Mono"/>
                        <a:cs typeface="Roboto Mono"/>
                        <a:sym typeface="Roboto Mono"/>
                      </a:endParaRPr>
                    </a:p>
                  </a:txBody>
                  <a:tcPr marT="0" marB="0"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EAD1DC"/>
                    </a:solidFill>
                  </a:tcPr>
                </a:tc>
                <a:tc gridSpan="2">
                  <a:txBody>
                    <a:bodyPr/>
                    <a:lstStyle/>
                    <a:p>
                      <a:pPr indent="0" lvl="0" marL="0" rtl="0" algn="ctr">
                        <a:spcBef>
                          <a:spcPts val="0"/>
                        </a:spcBef>
                        <a:spcAft>
                          <a:spcPts val="0"/>
                        </a:spcAft>
                        <a:buNone/>
                      </a:pPr>
                      <a:r>
                        <a:rPr lang="en" sz="700">
                          <a:latin typeface="Roboto Mono"/>
                          <a:ea typeface="Roboto Mono"/>
                          <a:cs typeface="Roboto Mono"/>
                          <a:sym typeface="Roboto Mono"/>
                        </a:rPr>
                        <a:t>Authorizers</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EAD1DC"/>
                    </a:solidFill>
                  </a:tcPr>
                </a:tc>
                <a:tc hMerge="1"/>
              </a:tr>
              <a:tr h="88100">
                <a:tc vMerge="1"/>
                <a:tc vMerge="1"/>
                <a:tc vMerge="1"/>
                <a:tc>
                  <a:txBody>
                    <a:bodyPr/>
                    <a:lstStyle/>
                    <a:p>
                      <a:pPr indent="0" lvl="0" marL="0" rtl="0" algn="l">
                        <a:spcBef>
                          <a:spcPts val="0"/>
                        </a:spcBef>
                        <a:spcAft>
                          <a:spcPts val="0"/>
                        </a:spcAft>
                        <a:buNone/>
                      </a:pPr>
                      <a:r>
                        <a:rPr lang="en" sz="700">
                          <a:latin typeface="Roboto Mono"/>
                          <a:ea typeface="Roboto Mono"/>
                          <a:cs typeface="Roboto Mono"/>
                          <a:sym typeface="Roboto Mono"/>
                        </a:rPr>
                        <a:t>Lambda authorizers</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sz="700">
                          <a:latin typeface="Roboto Mono"/>
                          <a:ea typeface="Roboto Mono"/>
                          <a:cs typeface="Roboto Mono"/>
                          <a:sym typeface="Roboto Mono"/>
                        </a:rPr>
                        <a:t>Cognito</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EAD1DC"/>
                    </a:solidFill>
                  </a:tcPr>
                </a:tc>
              </a:tr>
              <a:tr h="312375">
                <a:tc>
                  <a:txBody>
                    <a:bodyPr/>
                    <a:lstStyle/>
                    <a:p>
                      <a:pPr indent="0" lvl="0" marL="0" rtl="0" algn="l">
                        <a:spcBef>
                          <a:spcPts val="0"/>
                        </a:spcBef>
                        <a:spcAft>
                          <a:spcPts val="0"/>
                        </a:spcAft>
                        <a:buNone/>
                      </a:pPr>
                      <a:r>
                        <a:rPr lang="en" sz="700">
                          <a:latin typeface="Roboto Mono"/>
                          <a:ea typeface="Roboto Mono"/>
                          <a:cs typeface="Roboto Mono"/>
                          <a:sym typeface="Roboto Mono"/>
                        </a:rPr>
                        <a:t>Type</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JSON Policy documents</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JSON Policy documents</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Bearer Token (Oauth or SAML) OR</a:t>
                      </a:r>
                      <a:endParaRPr sz="7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Request parameters</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JWT Bearer Token</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r>
              <a:tr h="728875">
                <a:tc>
                  <a:txBody>
                    <a:bodyPr/>
                    <a:lstStyle/>
                    <a:p>
                      <a:pPr indent="0" lvl="0" marL="0" rtl="0" algn="l">
                        <a:spcBef>
                          <a:spcPts val="0"/>
                        </a:spcBef>
                        <a:spcAft>
                          <a:spcPts val="0"/>
                        </a:spcAft>
                        <a:buNone/>
                      </a:pPr>
                      <a:r>
                        <a:rPr lang="en" sz="700">
                          <a:latin typeface="Roboto Mono"/>
                          <a:ea typeface="Roboto Mono"/>
                          <a:cs typeface="Roboto Mono"/>
                          <a:sym typeface="Roboto Mono"/>
                        </a:rPr>
                        <a:t>Use case</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Restrict API usage based on:</a:t>
                      </a:r>
                      <a:endParaRPr sz="700">
                        <a:solidFill>
                          <a:srgbClr val="333333"/>
                        </a:solidFill>
                        <a:latin typeface="Roboto Mono"/>
                        <a:ea typeface="Roboto Mono"/>
                        <a:cs typeface="Roboto Mono"/>
                        <a:sym typeface="Roboto Mono"/>
                      </a:endParaRPr>
                    </a:p>
                    <a:p>
                      <a:pPr indent="-53594" lvl="0" marL="54864"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IAM users from a specified AWS account</a:t>
                      </a:r>
                      <a:endParaRPr sz="700">
                        <a:solidFill>
                          <a:srgbClr val="333333"/>
                        </a:solidFill>
                        <a:latin typeface="Roboto Mono"/>
                        <a:ea typeface="Roboto Mono"/>
                        <a:cs typeface="Roboto Mono"/>
                        <a:sym typeface="Roboto Mono"/>
                      </a:endParaRPr>
                    </a:p>
                    <a:p>
                      <a:pPr indent="-53594" lvl="0" marL="54864"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specified source IP ranges or CIDR blocks</a:t>
                      </a:r>
                      <a:endParaRPr sz="700">
                        <a:solidFill>
                          <a:srgbClr val="333333"/>
                        </a:solidFill>
                        <a:latin typeface="Roboto Mono"/>
                        <a:ea typeface="Roboto Mono"/>
                        <a:cs typeface="Roboto Mono"/>
                        <a:sym typeface="Roboto Mono"/>
                      </a:endParaRPr>
                    </a:p>
                    <a:p>
                      <a:pPr indent="-53594" lvl="0" marL="54864"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specified VPCs or VPC endpoints (in any account)</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Restrict API usage based on:</a:t>
                      </a:r>
                      <a:endParaRPr sz="7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IAM users from same account</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Custom Authentication scheme</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Restrict API usage based on:</a:t>
                      </a:r>
                      <a:endParaRPr sz="7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Custom scopes of specified access-protected resources</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r>
              <a:tr h="728875">
                <a:tc>
                  <a:txBody>
                    <a:bodyPr/>
                    <a:lstStyle/>
                    <a:p>
                      <a:pPr indent="0" lvl="0" marL="0" rtl="0" algn="l">
                        <a:spcBef>
                          <a:spcPts val="0"/>
                        </a:spcBef>
                        <a:spcAft>
                          <a:spcPts val="0"/>
                        </a:spcAft>
                        <a:buNone/>
                      </a:pPr>
                      <a:r>
                        <a:rPr lang="en" sz="700">
                          <a:latin typeface="Roboto Mono"/>
                          <a:ea typeface="Roboto Mono"/>
                          <a:cs typeface="Roboto Mono"/>
                          <a:sym typeface="Roboto Mono"/>
                        </a:rPr>
                        <a:t>Applicability</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Use this as an additional check for source VPC or IP range checks</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b="1" lang="en" sz="700">
                          <a:solidFill>
                            <a:srgbClr val="006969"/>
                          </a:solidFill>
                          <a:latin typeface="Roboto Mono"/>
                          <a:ea typeface="Roboto Mono"/>
                          <a:cs typeface="Roboto Mono"/>
                          <a:sym typeface="Roboto Mono"/>
                        </a:rPr>
                        <a:t>Alternative 2:</a:t>
                      </a:r>
                      <a:endParaRPr b="1" sz="700">
                        <a:solidFill>
                          <a:srgbClr val="006969"/>
                        </a:solidFill>
                        <a:latin typeface="Roboto Mono"/>
                        <a:ea typeface="Roboto Mono"/>
                        <a:cs typeface="Roboto Mono"/>
                        <a:sym typeface="Roboto Mono"/>
                      </a:endParaRPr>
                    </a:p>
                    <a:p>
                      <a:pPr indent="-53594" lvl="0" marL="54864" marR="0"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Use authorizer </a:t>
                      </a:r>
                      <a:endParaRPr sz="700">
                        <a:solidFill>
                          <a:srgbClr val="333333"/>
                        </a:solidFill>
                        <a:latin typeface="Roboto Mono"/>
                        <a:ea typeface="Roboto Mono"/>
                        <a:cs typeface="Roboto Mono"/>
                        <a:sym typeface="Roboto Mono"/>
                      </a:endParaRPr>
                    </a:p>
                    <a:p>
                      <a:pPr indent="-53594" lvl="0" marL="54864" marR="0"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Alternatively, use request signing with key pair per account</a:t>
                      </a:r>
                      <a:endParaRPr sz="700">
                        <a:solidFill>
                          <a:srgbClr val="333333"/>
                        </a:solidFill>
                        <a:latin typeface="Roboto Mono"/>
                        <a:ea typeface="Roboto Mono"/>
                        <a:cs typeface="Roboto Mono"/>
                        <a:sym typeface="Roboto Mono"/>
                      </a:endParaRPr>
                    </a:p>
                    <a:p>
                      <a:pPr indent="-53594" lvl="0" marL="54864" marR="0" rtl="0" algn="l">
                        <a:lnSpc>
                          <a:spcPct val="115000"/>
                        </a:lnSpc>
                        <a:spcBef>
                          <a:spcPts val="0"/>
                        </a:spcBef>
                        <a:spcAft>
                          <a:spcPts val="0"/>
                        </a:spcAft>
                        <a:buClr>
                          <a:srgbClr val="333333"/>
                        </a:buClr>
                        <a:buSzPts val="700"/>
                        <a:buFont typeface="Roboto Mono"/>
                        <a:buAutoNum type="arabicPeriod"/>
                      </a:pPr>
                      <a:r>
                        <a:rPr lang="en" sz="700">
                          <a:solidFill>
                            <a:srgbClr val="333333"/>
                          </a:solidFill>
                          <a:latin typeface="Roboto Mono"/>
                          <a:ea typeface="Roboto Mono"/>
                          <a:cs typeface="Roboto Mono"/>
                          <a:sym typeface="Roboto Mono"/>
                        </a:rPr>
                        <a:t>Validate signature in lambda authorizer</a:t>
                      </a:r>
                      <a:endParaRPr sz="700">
                        <a:solidFill>
                          <a:srgbClr val="333333"/>
                        </a:solidFill>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c>
                  <a:txBody>
                    <a:bodyPr/>
                    <a:lstStyle/>
                    <a:p>
                      <a:pPr indent="0" lvl="0" marL="0" rtl="0" algn="l">
                        <a:lnSpc>
                          <a:spcPct val="115000"/>
                        </a:lnSpc>
                        <a:spcBef>
                          <a:spcPts val="0"/>
                        </a:spcBef>
                        <a:spcAft>
                          <a:spcPts val="0"/>
                        </a:spcAft>
                        <a:buNone/>
                      </a:pPr>
                      <a:r>
                        <a:rPr b="1" lang="en" sz="700">
                          <a:solidFill>
                            <a:srgbClr val="006969"/>
                          </a:solidFill>
                          <a:latin typeface="Roboto Mono"/>
                          <a:ea typeface="Roboto Mono"/>
                          <a:cs typeface="Roboto Mono"/>
                          <a:sym typeface="Roboto Mono"/>
                        </a:rPr>
                        <a:t>Alternative 1:</a:t>
                      </a:r>
                      <a:endParaRPr b="1" sz="700">
                        <a:solidFill>
                          <a:srgbClr val="006969"/>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700">
                          <a:solidFill>
                            <a:srgbClr val="333333"/>
                          </a:solidFill>
                          <a:latin typeface="Roboto Mono"/>
                          <a:ea typeface="Roboto Mono"/>
                          <a:cs typeface="Roboto Mono"/>
                          <a:sym typeface="Roboto Mono"/>
                        </a:rPr>
                        <a:t>Use User pools as IdP or Identity pools for 3rd party IdPs, Use Client credentials flow with clients</a:t>
                      </a:r>
                      <a:endParaRPr sz="700">
                        <a:latin typeface="Roboto Mono"/>
                        <a:ea typeface="Roboto Mono"/>
                        <a:cs typeface="Roboto Mono"/>
                        <a:sym typeface="Roboto Mono"/>
                      </a:endParaRPr>
                    </a:p>
                  </a:txBody>
                  <a:tcPr marT="0" marB="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DEEBFF"/>
                    </a:solidFill>
                  </a:tcPr>
                </a:tc>
              </a:tr>
            </a:tbl>
          </a:graphicData>
        </a:graphic>
      </p:graphicFrame>
      <p:sp>
        <p:nvSpPr>
          <p:cNvPr id="174" name="Google Shape;174;p29"/>
          <p:cNvSpPr txBox="1"/>
          <p:nvPr/>
        </p:nvSpPr>
        <p:spPr>
          <a:xfrm>
            <a:off x="76200" y="3505200"/>
            <a:ext cx="58134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44444"/>
                </a:solidFill>
                <a:highlight>
                  <a:srgbClr val="FFFFFF"/>
                </a:highlight>
                <a:latin typeface="Roboto Mono"/>
                <a:ea typeface="Roboto Mono"/>
                <a:cs typeface="Roboto Mono"/>
                <a:sym typeface="Roboto Mono"/>
              </a:rPr>
              <a:t>Use </a:t>
            </a:r>
            <a:r>
              <a:rPr b="1" lang="en" sz="1000">
                <a:solidFill>
                  <a:srgbClr val="444444"/>
                </a:solidFill>
                <a:highlight>
                  <a:srgbClr val="FFFFFF"/>
                </a:highlight>
                <a:latin typeface="Roboto Mono"/>
                <a:ea typeface="Roboto Mono"/>
                <a:cs typeface="Roboto Mono"/>
                <a:sym typeface="Roboto Mono"/>
              </a:rPr>
              <a:t>AWS WAF</a:t>
            </a:r>
            <a:r>
              <a:rPr b="1" lang="en" sz="800">
                <a:solidFill>
                  <a:srgbClr val="444444"/>
                </a:solidFill>
                <a:highlight>
                  <a:srgbClr val="FFFFFF"/>
                </a:highlight>
                <a:latin typeface="Roboto Mono"/>
                <a:ea typeface="Roboto Mono"/>
                <a:cs typeface="Roboto Mono"/>
                <a:sym typeface="Roboto Mono"/>
              </a:rPr>
              <a:t> </a:t>
            </a:r>
            <a:r>
              <a:rPr lang="en" sz="800">
                <a:solidFill>
                  <a:srgbClr val="444444"/>
                </a:solidFill>
                <a:highlight>
                  <a:srgbClr val="FFFFFF"/>
                </a:highlight>
                <a:latin typeface="Roboto Mono"/>
                <a:ea typeface="Roboto Mono"/>
                <a:cs typeface="Roboto Mono"/>
                <a:sym typeface="Roboto Mono"/>
              </a:rPr>
              <a:t>to protect gateway from common web exploits, such as SQL injection and XSS attacks. e.g you can create rules to allow or block requests from specified IP address ranges or CIDR blocks or originating from a specific country or region, containing malicious SQL code, or containing malicious script. You can also create rules that match a specified string or a regular expression pattern in HTTP headers, method, query string, URI, and the request body. Additionally, create rules to block attacks from specific user-agents, bad bots, and content scrapers. </a:t>
            </a:r>
            <a:endParaRPr sz="800">
              <a:solidFill>
                <a:srgbClr val="444444"/>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800">
                <a:solidFill>
                  <a:srgbClr val="FF0000"/>
                </a:solidFill>
                <a:highlight>
                  <a:srgbClr val="FFFFFF"/>
                </a:highlight>
                <a:latin typeface="Roboto Mono"/>
                <a:ea typeface="Roboto Mono"/>
                <a:cs typeface="Roboto Mono"/>
                <a:sym typeface="Roboto Mono"/>
              </a:rPr>
              <a:t>AWS WAF is your first line of defense against web exploits. When AWS WAF is enabled on an API, AWS WAF rules are evaluated before other features, such as </a:t>
            </a:r>
            <a:r>
              <a:rPr lang="en" sz="800" u="sng">
                <a:solidFill>
                  <a:srgbClr val="FF0000"/>
                </a:solidFill>
                <a:highlight>
                  <a:srgbClr val="FFFFFF"/>
                </a:highlight>
                <a:latin typeface="Roboto Mono"/>
                <a:ea typeface="Roboto Mono"/>
                <a:cs typeface="Roboto Mono"/>
                <a:sym typeface="Roboto Mono"/>
                <a:hlinkClick r:id="rId3"/>
              </a:rPr>
              <a:t>resource policies</a:t>
            </a:r>
            <a:r>
              <a:rPr lang="en" sz="800">
                <a:solidFill>
                  <a:srgbClr val="FF0000"/>
                </a:solidFill>
                <a:highlight>
                  <a:srgbClr val="FFFFFF"/>
                </a:highlight>
                <a:latin typeface="Roboto Mono"/>
                <a:ea typeface="Roboto Mono"/>
                <a:cs typeface="Roboto Mono"/>
                <a:sym typeface="Roboto Mono"/>
              </a:rPr>
              <a:t>, </a:t>
            </a:r>
            <a:r>
              <a:rPr lang="en" sz="800" u="sng">
                <a:solidFill>
                  <a:srgbClr val="FF0000"/>
                </a:solidFill>
                <a:highlight>
                  <a:srgbClr val="FFFFFF"/>
                </a:highlight>
                <a:latin typeface="Roboto Mono"/>
                <a:ea typeface="Roboto Mono"/>
                <a:cs typeface="Roboto Mono"/>
                <a:sym typeface="Roboto Mono"/>
                <a:hlinkClick r:id="rId4"/>
              </a:rPr>
              <a:t>IAM policies</a:t>
            </a:r>
            <a:r>
              <a:rPr lang="en" sz="800">
                <a:solidFill>
                  <a:srgbClr val="FF0000"/>
                </a:solidFill>
                <a:highlight>
                  <a:srgbClr val="FFFFFF"/>
                </a:highlight>
                <a:latin typeface="Roboto Mono"/>
                <a:ea typeface="Roboto Mono"/>
                <a:cs typeface="Roboto Mono"/>
                <a:sym typeface="Roboto Mono"/>
              </a:rPr>
              <a:t>, </a:t>
            </a:r>
            <a:r>
              <a:rPr lang="en" sz="800" u="sng">
                <a:solidFill>
                  <a:srgbClr val="FF0000"/>
                </a:solidFill>
                <a:highlight>
                  <a:srgbClr val="FFFFFF"/>
                </a:highlight>
                <a:latin typeface="Roboto Mono"/>
                <a:ea typeface="Roboto Mono"/>
                <a:cs typeface="Roboto Mono"/>
                <a:sym typeface="Roboto Mono"/>
                <a:hlinkClick r:id="rId5"/>
              </a:rPr>
              <a:t>Lambda authorizers</a:t>
            </a:r>
            <a:r>
              <a:rPr lang="en" sz="800">
                <a:solidFill>
                  <a:srgbClr val="FF0000"/>
                </a:solidFill>
                <a:highlight>
                  <a:srgbClr val="FFFFFF"/>
                </a:highlight>
                <a:latin typeface="Roboto Mono"/>
                <a:ea typeface="Roboto Mono"/>
                <a:cs typeface="Roboto Mono"/>
                <a:sym typeface="Roboto Mono"/>
              </a:rPr>
              <a:t>, and </a:t>
            </a:r>
            <a:r>
              <a:rPr lang="en" sz="800" u="sng">
                <a:solidFill>
                  <a:srgbClr val="FF0000"/>
                </a:solidFill>
                <a:highlight>
                  <a:srgbClr val="FFFFFF"/>
                </a:highlight>
                <a:latin typeface="Roboto Mono"/>
                <a:ea typeface="Roboto Mono"/>
                <a:cs typeface="Roboto Mono"/>
                <a:sym typeface="Roboto Mono"/>
                <a:hlinkClick r:id="rId6"/>
              </a:rPr>
              <a:t>Amazon Cognito authorizers</a:t>
            </a:r>
            <a:r>
              <a:rPr lang="en" sz="800">
                <a:solidFill>
                  <a:srgbClr val="FF0000"/>
                </a:solidFill>
                <a:highlight>
                  <a:srgbClr val="FFFFFF"/>
                </a:highlight>
                <a:latin typeface="Roboto Mono"/>
                <a:ea typeface="Roboto Mono"/>
                <a:cs typeface="Roboto Mono"/>
                <a:sym typeface="Roboto Mono"/>
              </a:rPr>
              <a:t>.</a:t>
            </a:r>
            <a:endParaRPr sz="800">
              <a:solidFill>
                <a:srgbClr val="FF0000"/>
              </a:solidFill>
              <a:highlight>
                <a:srgbClr val="FFFFFF"/>
              </a:highlight>
              <a:latin typeface="Roboto Mono"/>
              <a:ea typeface="Roboto Mono"/>
              <a:cs typeface="Roboto Mono"/>
              <a:sym typeface="Roboto Mono"/>
            </a:endParaRPr>
          </a:p>
        </p:txBody>
      </p:sp>
      <p:pic>
        <p:nvPicPr>
          <p:cNvPr id="175" name="Google Shape;175;p29"/>
          <p:cNvPicPr preferRelativeResize="0"/>
          <p:nvPr/>
        </p:nvPicPr>
        <p:blipFill>
          <a:blip r:embed="rId7">
            <a:alphaModFix/>
          </a:blip>
          <a:stretch>
            <a:fillRect/>
          </a:stretch>
        </p:blipFill>
        <p:spPr>
          <a:xfrm>
            <a:off x="5822675" y="3266350"/>
            <a:ext cx="3121250" cy="1755700"/>
          </a:xfrm>
          <a:prstGeom prst="rect">
            <a:avLst/>
          </a:prstGeom>
          <a:noFill/>
          <a:ln>
            <a:noFill/>
          </a:ln>
        </p:spPr>
      </p:pic>
      <p:sp>
        <p:nvSpPr>
          <p:cNvPr id="176" name="Google Shape;176;p29"/>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idx="4294967295" type="title"/>
          </p:nvPr>
        </p:nvSpPr>
        <p:spPr>
          <a:xfrm>
            <a:off x="311700" y="2508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 - Public vs Private Api endpoints</a:t>
            </a:r>
            <a:endParaRPr sz="1800">
              <a:solidFill>
                <a:schemeClr val="dk1"/>
              </a:solidFill>
              <a:latin typeface="Roboto"/>
              <a:ea typeface="Roboto"/>
              <a:cs typeface="Roboto"/>
              <a:sym typeface="Roboto"/>
            </a:endParaRPr>
          </a:p>
        </p:txBody>
      </p:sp>
      <p:sp>
        <p:nvSpPr>
          <p:cNvPr id="182" name="Google Shape;182;p30"/>
          <p:cNvSpPr txBox="1"/>
          <p:nvPr/>
        </p:nvSpPr>
        <p:spPr>
          <a:xfrm>
            <a:off x="378625" y="6096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API Gateway private endpoints are made possible via </a:t>
            </a:r>
            <a:r>
              <a:rPr lang="en" sz="800" u="sng">
                <a:solidFill>
                  <a:srgbClr val="005B86"/>
                </a:solidFill>
                <a:latin typeface="Roboto Mono"/>
                <a:ea typeface="Roboto Mono"/>
                <a:cs typeface="Roboto Mono"/>
                <a:sym typeface="Roboto Mono"/>
                <a:hlinkClick r:id="rId3"/>
              </a:rPr>
              <a:t>AWS PrivateLink</a:t>
            </a:r>
            <a:r>
              <a:rPr lang="en" sz="800">
                <a:solidFill>
                  <a:srgbClr val="333333"/>
                </a:solidFill>
                <a:latin typeface="Roboto Mono"/>
                <a:ea typeface="Roboto Mono"/>
                <a:cs typeface="Roboto Mono"/>
                <a:sym typeface="Roboto Mono"/>
              </a:rPr>
              <a:t> interface VPC endpoints. Interface endpoints work by creating elastic network interfaces in subnets that you define inside your VPC. Those network interfaces then provide access to services running in other VPCs, or to AWS services such as API Gateway. When configuring your interface endpoints, you specify which service traffic should go through them. When using private DNS, all traffic to that service is directed to the interface endpoint instead of through a default route, such as through a NAT gateway or public IP address.</a:t>
            </a:r>
            <a:endParaRPr sz="8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8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800">
                <a:solidFill>
                  <a:srgbClr val="333333"/>
                </a:solidFill>
                <a:latin typeface="Roboto Mono"/>
                <a:ea typeface="Roboto Mono"/>
                <a:cs typeface="Roboto Mono"/>
                <a:sym typeface="Roboto Mono"/>
              </a:rPr>
              <a:t>API Gateway as a fully managed service runs its infrastructure in its own VPCs. When you interface with API Gateway publicly accessible endpoints, it is done through public networks. When they’re configured as private, the public networks are not made available to route your API. Instead, your API can only be accessed using the interface endpoints that you have configured.</a:t>
            </a:r>
            <a:endParaRPr sz="8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800">
              <a:solidFill>
                <a:srgbClr val="333333"/>
              </a:solidFill>
              <a:latin typeface="Roboto Mono"/>
              <a:ea typeface="Roboto Mono"/>
              <a:cs typeface="Roboto Mono"/>
              <a:sym typeface="Roboto Mono"/>
            </a:endParaRPr>
          </a:p>
        </p:txBody>
      </p:sp>
      <p:sp>
        <p:nvSpPr>
          <p:cNvPr id="183" name="Google Shape;183;p30"/>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pic>
        <p:nvPicPr>
          <p:cNvPr id="184" name="Google Shape;184;p30"/>
          <p:cNvPicPr preferRelativeResize="0"/>
          <p:nvPr/>
        </p:nvPicPr>
        <p:blipFill>
          <a:blip r:embed="rId4">
            <a:alphaModFix/>
          </a:blip>
          <a:stretch>
            <a:fillRect/>
          </a:stretch>
        </p:blipFill>
        <p:spPr>
          <a:xfrm>
            <a:off x="2078825" y="3045000"/>
            <a:ext cx="3576650" cy="1931525"/>
          </a:xfrm>
          <a:prstGeom prst="rect">
            <a:avLst/>
          </a:prstGeom>
          <a:noFill/>
          <a:ln>
            <a:noFill/>
          </a:ln>
        </p:spPr>
      </p:pic>
      <p:pic>
        <p:nvPicPr>
          <p:cNvPr id="185" name="Google Shape;185;p30"/>
          <p:cNvPicPr preferRelativeResize="0"/>
          <p:nvPr/>
        </p:nvPicPr>
        <p:blipFill>
          <a:blip r:embed="rId5">
            <a:alphaModFix/>
          </a:blip>
          <a:stretch>
            <a:fillRect/>
          </a:stretch>
        </p:blipFill>
        <p:spPr>
          <a:xfrm>
            <a:off x="5442475" y="1942450"/>
            <a:ext cx="3701516" cy="1959925"/>
          </a:xfrm>
          <a:prstGeom prst="rect">
            <a:avLst/>
          </a:prstGeom>
          <a:noFill/>
          <a:ln>
            <a:noFill/>
          </a:ln>
        </p:spPr>
      </p:pic>
      <p:pic>
        <p:nvPicPr>
          <p:cNvPr id="186" name="Google Shape;186;p30"/>
          <p:cNvPicPr preferRelativeResize="0"/>
          <p:nvPr/>
        </p:nvPicPr>
        <p:blipFill>
          <a:blip r:embed="rId6">
            <a:alphaModFix/>
          </a:blip>
          <a:stretch>
            <a:fillRect/>
          </a:stretch>
        </p:blipFill>
        <p:spPr>
          <a:xfrm>
            <a:off x="173849" y="2078850"/>
            <a:ext cx="2333625" cy="1555775"/>
          </a:xfrm>
          <a:prstGeom prst="rect">
            <a:avLst/>
          </a:prstGeom>
          <a:noFill/>
          <a:ln>
            <a:noFill/>
          </a:ln>
        </p:spPr>
      </p:pic>
      <p:sp>
        <p:nvSpPr>
          <p:cNvPr id="187" name="Google Shape;187;p30"/>
          <p:cNvSpPr txBox="1"/>
          <p:nvPr/>
        </p:nvSpPr>
        <p:spPr>
          <a:xfrm>
            <a:off x="2519375" y="2567000"/>
            <a:ext cx="17073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Private Api endpoints</a:t>
            </a:r>
            <a:endParaRPr sz="1200">
              <a:latin typeface="Roboto Mono"/>
              <a:ea typeface="Roboto Mono"/>
              <a:cs typeface="Roboto Mono"/>
              <a:sym typeface="Roboto Mono"/>
            </a:endParaRPr>
          </a:p>
        </p:txBody>
      </p:sp>
      <p:sp>
        <p:nvSpPr>
          <p:cNvPr id="188" name="Google Shape;188;p30"/>
          <p:cNvSpPr txBox="1"/>
          <p:nvPr/>
        </p:nvSpPr>
        <p:spPr>
          <a:xfrm>
            <a:off x="6543700" y="3812375"/>
            <a:ext cx="17073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Public Api endpoints</a:t>
            </a:r>
            <a:endParaRPr sz="1200">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idx="4294967295" type="title"/>
          </p:nvPr>
        </p:nvSpPr>
        <p:spPr>
          <a:xfrm>
            <a:off x="311700" y="250800"/>
            <a:ext cx="8170800" cy="417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AWS API Gateway - Monitoring</a:t>
            </a:r>
            <a:endParaRPr sz="1800">
              <a:solidFill>
                <a:schemeClr val="dk1"/>
              </a:solidFill>
              <a:latin typeface="Roboto"/>
              <a:ea typeface="Roboto"/>
              <a:cs typeface="Roboto"/>
              <a:sym typeface="Roboto"/>
            </a:endParaRPr>
          </a:p>
        </p:txBody>
      </p:sp>
      <p:sp>
        <p:nvSpPr>
          <p:cNvPr id="194" name="Google Shape;194;p31"/>
          <p:cNvSpPr txBox="1"/>
          <p:nvPr/>
        </p:nvSpPr>
        <p:spPr>
          <a:xfrm>
            <a:off x="302425" y="762000"/>
            <a:ext cx="8565300" cy="33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000">
                <a:solidFill>
                  <a:srgbClr val="E48700"/>
                </a:solidFill>
                <a:highlight>
                  <a:srgbClr val="FFFFFF"/>
                </a:highlight>
                <a:uFill>
                  <a:noFill/>
                </a:uFill>
                <a:latin typeface="Roboto Mono"/>
                <a:ea typeface="Roboto Mono"/>
                <a:cs typeface="Roboto Mono"/>
                <a:sym typeface="Roboto Mono"/>
                <a:hlinkClick r:id="rId3"/>
              </a:rPr>
              <a:t>AWS X-Ray</a:t>
            </a:r>
            <a:r>
              <a:rPr lang="en" sz="1000">
                <a:solidFill>
                  <a:srgbClr val="444444"/>
                </a:solidFill>
                <a:highlight>
                  <a:srgbClr val="FFFFFF"/>
                </a:highlight>
                <a:latin typeface="Roboto Mono"/>
                <a:ea typeface="Roboto Mono"/>
                <a:cs typeface="Roboto Mono"/>
                <a:sym typeface="Roboto Mono"/>
              </a:rPr>
              <a:t>, </a:t>
            </a:r>
            <a:r>
              <a:rPr lang="en" sz="1000">
                <a:solidFill>
                  <a:srgbClr val="E48700"/>
                </a:solidFill>
                <a:highlight>
                  <a:srgbClr val="FFFFFF"/>
                </a:highlight>
                <a:uFill>
                  <a:noFill/>
                </a:uFill>
                <a:latin typeface="Roboto Mono"/>
                <a:ea typeface="Roboto Mono"/>
                <a:cs typeface="Roboto Mono"/>
                <a:sym typeface="Roboto Mono"/>
                <a:hlinkClick r:id="rId4"/>
              </a:rPr>
              <a:t>AWS CloudTrail</a:t>
            </a:r>
            <a:r>
              <a:rPr lang="en" sz="1000">
                <a:solidFill>
                  <a:srgbClr val="444444"/>
                </a:solidFill>
                <a:highlight>
                  <a:srgbClr val="FFFFFF"/>
                </a:highlight>
                <a:latin typeface="Roboto Mono"/>
                <a:ea typeface="Roboto Mono"/>
                <a:cs typeface="Roboto Mono"/>
                <a:sym typeface="Roboto Mono"/>
              </a:rPr>
              <a:t>, and </a:t>
            </a:r>
            <a:r>
              <a:rPr lang="en" sz="1000">
                <a:solidFill>
                  <a:srgbClr val="E48700"/>
                </a:solidFill>
                <a:highlight>
                  <a:srgbClr val="FFFFFF"/>
                </a:highlight>
                <a:uFill>
                  <a:noFill/>
                </a:uFill>
                <a:latin typeface="Roboto Mono"/>
                <a:ea typeface="Roboto Mono"/>
                <a:cs typeface="Roboto Mono"/>
                <a:sym typeface="Roboto Mono"/>
                <a:hlinkClick r:id="rId5"/>
              </a:rPr>
              <a:t>Amazon CloudWatch</a:t>
            </a:r>
            <a:r>
              <a:rPr lang="en" sz="1000">
                <a:solidFill>
                  <a:srgbClr val="444444"/>
                </a:solidFill>
                <a:highlight>
                  <a:srgbClr val="FFFFFF"/>
                </a:highlight>
                <a:latin typeface="Roboto Mono"/>
                <a:ea typeface="Roboto Mono"/>
                <a:cs typeface="Roboto Mono"/>
                <a:sym typeface="Roboto Mono"/>
              </a:rPr>
              <a:t> are tools that Amazon API Gateway developers can use to trace, log, and monitor API execution and management operations.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AWS X-Ray is an AWS service that allows you to trace latency issues with your Amazon API Gateway APIs. X-Ray collects metadata from the API Gateway service and any downstream services that make up your API. X-Ray uses this metadata to generate a detailed service graph that illustrates latency spikes and other issues that impact the performance of your API.</a:t>
            </a:r>
            <a:endParaRPr sz="1000">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Amazon CloudWatch logs API execution operations, which are calls that an API customer or client application makes against the API Gateway execute-api component. CloudWatch metrics include statistics about caching, latency and detected errors. You can inspect CloudWatch logs to troubleshoot your API implementation or execution using the API dashboard in the API Gateway console or using the CloudWatch console.</a:t>
            </a:r>
            <a:endParaRPr sz="1000">
              <a:solidFill>
                <a:srgbClr val="444444"/>
              </a:solidFill>
              <a:highlight>
                <a:srgbClr val="FFFFFF"/>
              </a:highlight>
              <a:latin typeface="Roboto Mono"/>
              <a:ea typeface="Roboto Mono"/>
              <a:cs typeface="Roboto Mono"/>
              <a:sym typeface="Roboto Mono"/>
            </a:endParaRPr>
          </a:p>
          <a:p>
            <a:pPr indent="0" lvl="0" marL="0" rtl="0" algn="l">
              <a:lnSpc>
                <a:spcPct val="15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AWS CloudTrail logs API Gateway API management operations, which are REST API calls that an API developer or owner makes against the API Gateway apigateway component. You can use CloudTrail logs to troubleshoot API creation, deployment and updates. You can also use Amazon CloudWatch to monitor CloudTrail logs.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000">
              <a:solidFill>
                <a:srgbClr val="333333"/>
              </a:solidFill>
              <a:latin typeface="Roboto Mono"/>
              <a:ea typeface="Roboto Mono"/>
              <a:cs typeface="Roboto Mono"/>
              <a:sym typeface="Roboto Mono"/>
            </a:endParaRPr>
          </a:p>
        </p:txBody>
      </p:sp>
      <p:sp>
        <p:nvSpPr>
          <p:cNvPr id="195" name="Google Shape;195;p31"/>
          <p:cNvSpPr txBox="1"/>
          <p:nvPr/>
        </p:nvSpPr>
        <p:spPr>
          <a:xfrm>
            <a:off x="7803375" y="3211825"/>
            <a:ext cx="1212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Lambda authorizers</a:t>
            </a:r>
            <a:endParaRPr sz="1200">
              <a:solidFill>
                <a:srgbClr val="FFFFFF"/>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Route53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Difference b/w CLB, ALB, NLB</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https://aws.amazon.com/elasticloadbalancing/features/</a:t>
            </a:r>
            <a:endParaRPr sz="1200">
              <a:solidFill>
                <a:srgbClr val="999999"/>
              </a:solidFill>
              <a:latin typeface="Proxima Nova"/>
              <a:ea typeface="Proxima Nova"/>
              <a:cs typeface="Proxima Nova"/>
              <a:sym typeface="Proxima Nova"/>
            </a:endParaRPr>
          </a:p>
        </p:txBody>
      </p:sp>
      <p:sp>
        <p:nvSpPr>
          <p:cNvPr id="201" name="Google Shape;201;p32"/>
          <p:cNvSpPr txBox="1"/>
          <p:nvPr/>
        </p:nvSpPr>
        <p:spPr>
          <a:xfrm>
            <a:off x="378800" y="792800"/>
            <a:ext cx="8298300" cy="334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CC6600"/>
                </a:solidFill>
                <a:latin typeface="Roboto Mono"/>
                <a:ea typeface="Roboto Mono"/>
                <a:cs typeface="Roboto Mono"/>
                <a:sym typeface="Roboto Mono"/>
              </a:rPr>
              <a:t>Benefits of Migrating from Classic to App. Load Balancer</a:t>
            </a:r>
            <a:endParaRPr sz="1000">
              <a:solidFill>
                <a:srgbClr val="444444"/>
              </a:solidFill>
              <a:latin typeface="Roboto Mono"/>
              <a:ea typeface="Roboto Mono"/>
              <a:cs typeface="Roboto Mono"/>
              <a:sym typeface="Roboto Mono"/>
            </a:endParaRPr>
          </a:p>
          <a:p>
            <a:pPr indent="-109220" lvl="0" marL="0" rtl="0" algn="l">
              <a:lnSpc>
                <a:spcPct val="115000"/>
              </a:lnSpc>
              <a:spcBef>
                <a:spcPts val="120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path-based routing. </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host-based routing. </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routing based on fields in the request</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routing requests to multiple applications on a single EC2 instance. You can register each instance or IP address with the same target group using multiple ports.</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redirecting requests from one URL to another.</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returning a custom HTTP response.</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registering targets by IP address, including targets outside the VPC for the load balancer.</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registering Lambda functions as targets.</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the load balancer to authenticate users of your applications through their corporate or social identities before routing requests.</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containerized applications. Amazon Elastic Container Service (Amazon ECS) can select an unused port when scheduling a task and register the task with a target group using this port. This enables you to make efficient use of your clusters.</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Support for monitoring the health of each service independently, as health checks are defined at the target group level and many CloudWatch metrics are reported at the target group level. Attaching a target group to an Auto Scaling group enables you to scale each service dynamically based on demand.</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Access logs contain additional information and are stored in compressed format.</a:t>
            </a:r>
            <a:endParaRPr sz="1000">
              <a:solidFill>
                <a:srgbClr val="444444"/>
              </a:solidFill>
              <a:latin typeface="Roboto Mono"/>
              <a:ea typeface="Roboto Mono"/>
              <a:cs typeface="Roboto Mono"/>
              <a:sym typeface="Roboto Mono"/>
            </a:endParaRPr>
          </a:p>
          <a:p>
            <a:pPr indent="-109220" lvl="0" marL="0" rtl="0" algn="l">
              <a:lnSpc>
                <a:spcPct val="115000"/>
              </a:lnSpc>
              <a:spcBef>
                <a:spcPts val="0"/>
              </a:spcBef>
              <a:spcAft>
                <a:spcPts val="0"/>
              </a:spcAft>
              <a:buClr>
                <a:srgbClr val="444444"/>
              </a:buClr>
              <a:buSzPts val="1000"/>
              <a:buFont typeface="Roboto Mono"/>
              <a:buChar char="●"/>
            </a:pPr>
            <a:r>
              <a:rPr lang="en" sz="1000">
                <a:solidFill>
                  <a:srgbClr val="444444"/>
                </a:solidFill>
                <a:latin typeface="Roboto Mono"/>
                <a:ea typeface="Roboto Mono"/>
                <a:cs typeface="Roboto Mono"/>
                <a:sym typeface="Roboto Mono"/>
              </a:rPr>
              <a:t>Improved load balancer performance.</a:t>
            </a:r>
            <a:endParaRPr sz="1000">
              <a:solidFill>
                <a:srgbClr val="444444"/>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graphicFrame>
        <p:nvGraphicFramePr>
          <p:cNvPr id="206" name="Google Shape;206;p33"/>
          <p:cNvGraphicFramePr/>
          <p:nvPr/>
        </p:nvGraphicFramePr>
        <p:xfrm>
          <a:off x="152400" y="62175"/>
          <a:ext cx="3000000" cy="3000000"/>
        </p:xfrm>
        <a:graphic>
          <a:graphicData uri="http://schemas.openxmlformats.org/drawingml/2006/table">
            <a:tbl>
              <a:tblPr>
                <a:noFill/>
                <a:tableStyleId>{7273E61A-5CB6-44F3-97FB-D850129AEB9B}</a:tableStyleId>
              </a:tblPr>
              <a:tblGrid>
                <a:gridCol w="3460800"/>
                <a:gridCol w="905375"/>
                <a:gridCol w="1098675"/>
                <a:gridCol w="1439900"/>
              </a:tblGrid>
              <a:tr h="116450">
                <a:tc>
                  <a:txBody>
                    <a:bodyPr/>
                    <a:lstStyle/>
                    <a:p>
                      <a:pPr indent="0" lvl="0" marL="0" rtl="0" algn="l">
                        <a:lnSpc>
                          <a:spcPct val="100000"/>
                        </a:lnSpc>
                        <a:spcBef>
                          <a:spcPts val="0"/>
                        </a:spcBef>
                        <a:spcAft>
                          <a:spcPts val="0"/>
                        </a:spcAft>
                        <a:buNone/>
                      </a:pPr>
                      <a:r>
                        <a:rPr b="1" lang="en" sz="1100">
                          <a:solidFill>
                            <a:srgbClr val="FFFFFF"/>
                          </a:solidFill>
                          <a:latin typeface="Roboto Mono"/>
                          <a:ea typeface="Roboto Mono"/>
                          <a:cs typeface="Roboto Mono"/>
                          <a:sym typeface="Roboto Mono"/>
                        </a:rPr>
                        <a:t>Feature</a:t>
                      </a:r>
                      <a:endParaRPr b="1" sz="1100">
                        <a:solidFill>
                          <a:srgbClr val="FFFFFF"/>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4A86E8"/>
                    </a:solidFill>
                  </a:tcPr>
                </a:tc>
                <a:tc>
                  <a:txBody>
                    <a:bodyPr/>
                    <a:lstStyle/>
                    <a:p>
                      <a:pPr indent="0" lvl="0" marL="0" rtl="0" algn="l">
                        <a:lnSpc>
                          <a:spcPct val="100000"/>
                        </a:lnSpc>
                        <a:spcBef>
                          <a:spcPts val="0"/>
                        </a:spcBef>
                        <a:spcAft>
                          <a:spcPts val="0"/>
                        </a:spcAft>
                        <a:buNone/>
                      </a:pPr>
                      <a:r>
                        <a:rPr b="1" lang="en" sz="1100">
                          <a:solidFill>
                            <a:srgbClr val="FFFFFF"/>
                          </a:solidFill>
                          <a:latin typeface="Roboto Mono"/>
                          <a:ea typeface="Roboto Mono"/>
                          <a:cs typeface="Roboto Mono"/>
                          <a:sym typeface="Roboto Mono"/>
                        </a:rPr>
                        <a:t>ALB</a:t>
                      </a:r>
                      <a:endParaRPr b="1" sz="1100">
                        <a:solidFill>
                          <a:srgbClr val="FFFFFF"/>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4A86E8"/>
                    </a:solidFill>
                  </a:tcPr>
                </a:tc>
                <a:tc>
                  <a:txBody>
                    <a:bodyPr/>
                    <a:lstStyle/>
                    <a:p>
                      <a:pPr indent="0" lvl="0" marL="0" rtl="0" algn="l">
                        <a:lnSpc>
                          <a:spcPct val="100000"/>
                        </a:lnSpc>
                        <a:spcBef>
                          <a:spcPts val="0"/>
                        </a:spcBef>
                        <a:spcAft>
                          <a:spcPts val="0"/>
                        </a:spcAft>
                        <a:buNone/>
                      </a:pPr>
                      <a:r>
                        <a:rPr b="1" lang="en" sz="1100">
                          <a:solidFill>
                            <a:srgbClr val="FFFFFF"/>
                          </a:solidFill>
                          <a:latin typeface="Roboto Mono"/>
                          <a:ea typeface="Roboto Mono"/>
                          <a:cs typeface="Roboto Mono"/>
                          <a:sym typeface="Roboto Mono"/>
                        </a:rPr>
                        <a:t>NLB</a:t>
                      </a:r>
                      <a:endParaRPr b="1" sz="1100">
                        <a:solidFill>
                          <a:srgbClr val="FFFFFF"/>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4A86E8"/>
                    </a:solidFill>
                  </a:tcPr>
                </a:tc>
                <a:tc>
                  <a:txBody>
                    <a:bodyPr/>
                    <a:lstStyle/>
                    <a:p>
                      <a:pPr indent="0" lvl="0" marL="0" rtl="0" algn="l">
                        <a:lnSpc>
                          <a:spcPct val="100000"/>
                        </a:lnSpc>
                        <a:spcBef>
                          <a:spcPts val="0"/>
                        </a:spcBef>
                        <a:spcAft>
                          <a:spcPts val="0"/>
                        </a:spcAft>
                        <a:buNone/>
                      </a:pPr>
                      <a:r>
                        <a:rPr b="1" lang="en" sz="1100">
                          <a:solidFill>
                            <a:srgbClr val="FFFFFF"/>
                          </a:solidFill>
                          <a:latin typeface="Roboto Mono"/>
                          <a:ea typeface="Roboto Mono"/>
                          <a:cs typeface="Roboto Mono"/>
                          <a:sym typeface="Roboto Mono"/>
                        </a:rPr>
                        <a:t>CLB</a:t>
                      </a:r>
                      <a:endParaRPr b="1" sz="1100">
                        <a:solidFill>
                          <a:srgbClr val="FFFFFF"/>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4A86E8"/>
                    </a:solidFill>
                  </a:tcPr>
                </a:tc>
              </a:tr>
              <a:tr h="232875">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Protocols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HTTP, HTTPS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TCP, UDP, TLS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TCP, SSL/TLS, </a:t>
                      </a:r>
                      <a:endParaRPr sz="8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HTTP, HTTPS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Platforms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VPC</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VPC</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EC2-Classic, VPC</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Health checks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CloudWatch metrics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Logging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Zonal fail-over</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Connection draining (deregistration delay)</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Load Balancing to multiple ports on the same instance</a:t>
                      </a:r>
                      <a:endParaRPr sz="800">
                        <a:solidFill>
                          <a:srgbClr val="333333"/>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(dynamic host port mapping imp for ECS)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IP addresses as targets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(TCP, TLS)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Load balancer deletion protection</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Configurable idle connection timeout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Cross-zone load balancing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Sticky sessions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Static IP</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Elastic IP address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Preserve Source IP address (Proxy protocol)</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Resource-based IAM Permissions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Tag-based IAM permissions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Slow start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Web Application firewall (WAF) integration</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WebSockets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PrivateLink Support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(TCP, TLS)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Source IP address CIDR-based routing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gridSpan="4">
                  <a:txBody>
                    <a:bodyPr/>
                    <a:lstStyle/>
                    <a:p>
                      <a:pPr indent="0" lvl="0" marL="0" rtl="0" algn="ctr">
                        <a:lnSpc>
                          <a:spcPct val="100000"/>
                        </a:lnSpc>
                        <a:spcBef>
                          <a:spcPts val="0"/>
                        </a:spcBef>
                        <a:spcAft>
                          <a:spcPts val="0"/>
                        </a:spcAft>
                        <a:buNone/>
                      </a:pPr>
                      <a:r>
                        <a:rPr b="1" lang="en" sz="800">
                          <a:solidFill>
                            <a:srgbClr val="333333"/>
                          </a:solidFill>
                          <a:latin typeface="Roboto Mono"/>
                          <a:ea typeface="Roboto Mono"/>
                          <a:cs typeface="Roboto Mono"/>
                          <a:sym typeface="Roboto Mono"/>
                        </a:rPr>
                        <a:t>Layer 7</a:t>
                      </a:r>
                      <a:endParaRPr b="1"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EFEFEF"/>
                    </a:solidFill>
                  </a:tcPr>
                </a:tc>
                <a:tc hMerge="1"/>
                <a:tc hMerge="1"/>
                <a:tc hMerge="1"/>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Path-Based Routing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Host-Based Routing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Native HTTP/2</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Redirects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Fixed response</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Lambda functions as targets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HTTP header-based routing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HTTP method-based routing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Query string parameter-based routing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gridSpan="4">
                  <a:txBody>
                    <a:bodyPr/>
                    <a:lstStyle/>
                    <a:p>
                      <a:pPr indent="0" lvl="0" marL="0" rtl="0" algn="ctr">
                        <a:lnSpc>
                          <a:spcPct val="100000"/>
                        </a:lnSpc>
                        <a:spcBef>
                          <a:spcPts val="0"/>
                        </a:spcBef>
                        <a:spcAft>
                          <a:spcPts val="0"/>
                        </a:spcAft>
                        <a:buNone/>
                      </a:pPr>
                      <a:r>
                        <a:rPr b="1" lang="en" sz="800">
                          <a:solidFill>
                            <a:srgbClr val="333333"/>
                          </a:solidFill>
                          <a:latin typeface="Roboto Mono"/>
                          <a:ea typeface="Roboto Mono"/>
                          <a:cs typeface="Roboto Mono"/>
                          <a:sym typeface="Roboto Mono"/>
                        </a:rPr>
                        <a:t>Security</a:t>
                      </a:r>
                      <a:endParaRPr b="1"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EFEFEF"/>
                    </a:solidFill>
                  </a:tcPr>
                </a:tc>
                <a:tc hMerge="1"/>
                <a:tc hMerge="1"/>
                <a:tc hMerge="1"/>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SSL offloading</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Server Name Indication (SNI) multiple SSL certs</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4CCCC"/>
                    </a:solidFill>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Back-end server encryption</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User authentication (OIDC, SAML)</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116450">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Custom Security Policy</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 </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800">
                          <a:solidFill>
                            <a:srgbClr val="333333"/>
                          </a:solidFill>
                          <a:latin typeface="Roboto Mono"/>
                          <a:ea typeface="Roboto Mono"/>
                          <a:cs typeface="Roboto Mono"/>
                          <a:sym typeface="Roboto Mono"/>
                        </a:rPr>
                        <a:t>✔</a:t>
                      </a:r>
                      <a:endParaRPr sz="800">
                        <a:solidFill>
                          <a:srgbClr val="333333"/>
                        </a:solidFill>
                        <a:latin typeface="Roboto Mono"/>
                        <a:ea typeface="Roboto Mono"/>
                        <a:cs typeface="Roboto Mono"/>
                        <a:sym typeface="Roboto Mono"/>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00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Multiple SSL certificates in a single ALB using SNI</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https://aws.amazon.com/blogs/aws/new-application-load-balancer-sni/</a:t>
            </a:r>
            <a:endParaRPr sz="1200">
              <a:solidFill>
                <a:srgbClr val="999999"/>
              </a:solidFill>
              <a:latin typeface="Roboto Mono"/>
              <a:ea typeface="Roboto Mono"/>
              <a:cs typeface="Roboto Mono"/>
              <a:sym typeface="Roboto Mono"/>
            </a:endParaRPr>
          </a:p>
        </p:txBody>
      </p:sp>
      <p:sp>
        <p:nvSpPr>
          <p:cNvPr id="212" name="Google Shape;212;p34"/>
          <p:cNvSpPr txBox="1"/>
          <p:nvPr/>
        </p:nvSpPr>
        <p:spPr>
          <a:xfrm>
            <a:off x="304800" y="990600"/>
            <a:ext cx="8097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Mono"/>
                <a:ea typeface="Roboto Mono"/>
                <a:cs typeface="Roboto Mono"/>
                <a:sym typeface="Roboto Mono"/>
              </a:rPr>
              <a:t>You can now host multiple TLS secured applications, each with its own TLS certificate, behind a single load balancer. In order to use SNI, all you need to do is bind multiple certificates to the same secure listener on your load balancer. ALB will automatically choose the optimal TLS certificate for each client</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33333"/>
                </a:solidFill>
                <a:latin typeface="Roboto Mono"/>
                <a:ea typeface="Roboto Mono"/>
                <a:cs typeface="Roboto Mono"/>
                <a:sym typeface="Roboto Mono"/>
              </a:rPr>
              <a:t>How does SNI work?</a:t>
            </a:r>
            <a:endParaRPr b="1" sz="1000">
              <a:solidFill>
                <a:srgbClr val="333333"/>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5B86"/>
                </a:solidFill>
                <a:uFill>
                  <a:noFill/>
                </a:uFill>
                <a:latin typeface="Roboto Mono"/>
                <a:ea typeface="Roboto Mono"/>
                <a:cs typeface="Roboto Mono"/>
                <a:sym typeface="Roboto Mono"/>
                <a:hlinkClick r:id="rId4"/>
              </a:rPr>
              <a:t>Server Name Indication</a:t>
            </a:r>
            <a:r>
              <a:rPr lang="en" sz="1000">
                <a:solidFill>
                  <a:srgbClr val="333333"/>
                </a:solidFill>
                <a:latin typeface="Roboto Mono"/>
                <a:ea typeface="Roboto Mono"/>
                <a:cs typeface="Roboto Mono"/>
                <a:sym typeface="Roboto Mono"/>
              </a:rPr>
              <a:t> (SNI) is an extension of TLS and is used by the ALB to choose a certificate for a client. Since TLS operates at the transport layer, below HTTP, it doesn’t see the hostname requested by a client. </a:t>
            </a:r>
            <a:r>
              <a:rPr lang="en" sz="1000">
                <a:solidFill>
                  <a:srgbClr val="FF0000"/>
                </a:solidFill>
                <a:latin typeface="Roboto Mono"/>
                <a:ea typeface="Roboto Mono"/>
                <a:cs typeface="Roboto Mono"/>
                <a:sym typeface="Roboto Mono"/>
              </a:rPr>
              <a:t>SNI works by having the client tell the server “This is the domain I expect to get a certificate for” when it first connects. The server can then choose the correct certificate to respond to the client.</a:t>
            </a:r>
            <a:r>
              <a:rPr lang="en" sz="1000">
                <a:solidFill>
                  <a:srgbClr val="0000FF"/>
                </a:solidFill>
                <a:latin typeface="Roboto Mono"/>
                <a:ea typeface="Roboto Mono"/>
                <a:cs typeface="Roboto Mono"/>
                <a:sym typeface="Roboto Mono"/>
              </a:rPr>
              <a:t> </a:t>
            </a:r>
            <a:r>
              <a:rPr lang="en" sz="1000">
                <a:solidFill>
                  <a:srgbClr val="333333"/>
                </a:solidFill>
                <a:latin typeface="Roboto Mono"/>
                <a:ea typeface="Roboto Mono"/>
                <a:cs typeface="Roboto Mono"/>
                <a:sym typeface="Roboto Mono"/>
              </a:rPr>
              <a:t>All modern web browsers and a large majority of other clients support SNI. </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33333"/>
                </a:solidFill>
                <a:latin typeface="Roboto Mono"/>
                <a:ea typeface="Roboto Mono"/>
                <a:cs typeface="Roboto Mono"/>
                <a:sym typeface="Roboto Mono"/>
              </a:rPr>
              <a:t>In addition to this, ALB also has </a:t>
            </a:r>
            <a:r>
              <a:rPr lang="en" sz="1000">
                <a:solidFill>
                  <a:srgbClr val="FF0000"/>
                </a:solidFill>
                <a:latin typeface="Roboto Mono"/>
                <a:ea typeface="Roboto Mono"/>
                <a:cs typeface="Roboto Mono"/>
                <a:sym typeface="Roboto Mono"/>
              </a:rPr>
              <a:t>SMART CERTIFICATE </a:t>
            </a:r>
            <a:r>
              <a:rPr lang="en" sz="1000">
                <a:solidFill>
                  <a:srgbClr val="333333"/>
                </a:solidFill>
                <a:latin typeface="Roboto Mono"/>
                <a:ea typeface="Roboto Mono"/>
                <a:cs typeface="Roboto Mono"/>
                <a:sym typeface="Roboto Mono"/>
              </a:rPr>
              <a:t>selection. To establish a TLS connection, a client starts a TLS handshake by sending a “ClientHello” message that outlines the capabilities of the client: the protocol versions, extensions, cipher suites, and compression methods. Based on what an individual client supports, ALB’s smart selection algorithm chooses a certificate for the connection and sends it to the client. (either the older RSA or newer ECDSA algorithm)</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3333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FF0000"/>
                </a:solidFill>
                <a:latin typeface="Roboto Mono"/>
                <a:ea typeface="Roboto Mono"/>
                <a:cs typeface="Roboto Mono"/>
                <a:sym typeface="Roboto Mono"/>
              </a:rPr>
              <a:t>Classic Load Balancer doesn't support adding multiple certificates. </a:t>
            </a:r>
            <a:r>
              <a:rPr lang="en" sz="1000">
                <a:solidFill>
                  <a:srgbClr val="333333"/>
                </a:solidFill>
                <a:latin typeface="Roboto Mono"/>
                <a:ea typeface="Roboto Mono"/>
                <a:cs typeface="Roboto Mono"/>
                <a:sym typeface="Roboto Mono"/>
              </a:rPr>
              <a:t>To add multiple certificates for different domains to a load balancer, do one of the following:</a:t>
            </a:r>
            <a:endParaRPr sz="1000">
              <a:solidFill>
                <a:srgbClr val="333333"/>
              </a:solidFill>
              <a:latin typeface="Roboto Mono"/>
              <a:ea typeface="Roboto Mono"/>
              <a:cs typeface="Roboto Mono"/>
              <a:sym typeface="Roboto Mono"/>
            </a:endParaRPr>
          </a:p>
          <a:p>
            <a:pPr indent="-292100" lvl="0" marL="482600" rtl="0" algn="l">
              <a:lnSpc>
                <a:spcPct val="115000"/>
              </a:lnSpc>
              <a:spcBef>
                <a:spcPts val="110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Use a SAN certificate to validate multiple domains, including wildcard domains, with ACM OR</a:t>
            </a:r>
            <a:endParaRPr sz="1000">
              <a:solidFill>
                <a:srgbClr val="333333"/>
              </a:solidFill>
              <a:latin typeface="Roboto Mono"/>
              <a:ea typeface="Roboto Mono"/>
              <a:cs typeface="Roboto Mono"/>
              <a:sym typeface="Roboto Mono"/>
            </a:endParaRPr>
          </a:p>
          <a:p>
            <a:pPr indent="-292100" lvl="0" marL="482600" rtl="0" algn="l">
              <a:lnSpc>
                <a:spcPct val="115000"/>
              </a:lnSpc>
              <a:spcBef>
                <a:spcPts val="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Use an Application Load Balancer (ALB)</a:t>
            </a:r>
            <a:endParaRPr sz="1000">
              <a:solidFill>
                <a:srgbClr val="333333"/>
              </a:solidFill>
              <a:latin typeface="Roboto Mono"/>
              <a:ea typeface="Roboto Mono"/>
              <a:cs typeface="Roboto Mono"/>
              <a:sym typeface="Roboto Mono"/>
            </a:endParaRPr>
          </a:p>
          <a:p>
            <a:pPr indent="-292100" lvl="0" marL="482600" rtl="0" algn="l">
              <a:lnSpc>
                <a:spcPct val="115000"/>
              </a:lnSpc>
              <a:spcBef>
                <a:spcPts val="0"/>
              </a:spcBef>
              <a:spcAft>
                <a:spcPts val="0"/>
              </a:spcAft>
              <a:buClr>
                <a:srgbClr val="333333"/>
              </a:buClr>
              <a:buSzPts val="1000"/>
              <a:buFont typeface="Roboto Mono"/>
              <a:buChar char="●"/>
            </a:pPr>
            <a:r>
              <a:rPr lang="en" sz="1000">
                <a:solidFill>
                  <a:srgbClr val="333333"/>
                </a:solidFill>
                <a:latin typeface="Roboto Mono"/>
                <a:ea typeface="Roboto Mono"/>
                <a:cs typeface="Roboto Mono"/>
                <a:sym typeface="Roboto Mono"/>
              </a:rPr>
              <a:t>Pass through TCP and terminate SSL in EC2 instances (not recommended) </a:t>
            </a:r>
            <a:endParaRPr sz="1000">
              <a:solidFill>
                <a:srgbClr val="333333"/>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33333"/>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CloudFront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CloudFront - Caching behaviour</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rgbClr val="999999"/>
                </a:solidFill>
                <a:uFill>
                  <a:noFill/>
                </a:uFill>
                <a:latin typeface="Proxima Nova"/>
                <a:ea typeface="Proxima Nova"/>
                <a:cs typeface="Proxima Nova"/>
                <a:sym typeface="Proxima Nova"/>
                <a:hlinkClick r:id="rId3"/>
              </a:rPr>
              <a:t>https://docs.aws.amazon.com/AmazonCloudFront/latest/DeveloperGuide/ConfiguringCaching.html</a:t>
            </a:r>
            <a:endParaRPr sz="1200">
              <a:solidFill>
                <a:srgbClr val="999999"/>
              </a:solidFill>
              <a:latin typeface="Proxima Nova"/>
              <a:ea typeface="Proxima Nova"/>
              <a:cs typeface="Proxima Nova"/>
              <a:sym typeface="Proxima Nova"/>
            </a:endParaRPr>
          </a:p>
        </p:txBody>
      </p:sp>
      <p:sp>
        <p:nvSpPr>
          <p:cNvPr id="223" name="Google Shape;223;p36"/>
          <p:cNvSpPr txBox="1"/>
          <p:nvPr/>
        </p:nvSpPr>
        <p:spPr>
          <a:xfrm>
            <a:off x="265475" y="896450"/>
            <a:ext cx="8435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Improving Cache Hit ratio </a:t>
            </a:r>
            <a:r>
              <a:rPr lang="en" sz="1000">
                <a:latin typeface="Roboto Mono"/>
                <a:ea typeface="Roboto Mono"/>
                <a:cs typeface="Roboto Mono"/>
                <a:sym typeface="Roboto Mono"/>
              </a:rPr>
              <a:t>- </a:t>
            </a:r>
            <a:r>
              <a:rPr lang="en" sz="1000">
                <a:highlight>
                  <a:srgbClr val="FFFFFF"/>
                </a:highlight>
                <a:latin typeface="Roboto Mono"/>
                <a:ea typeface="Roboto Mono"/>
                <a:cs typeface="Roboto Mono"/>
                <a:sym typeface="Roboto Mono"/>
              </a:rPr>
              <a:t>Configure your origin to add a </a:t>
            </a:r>
            <a:r>
              <a:rPr i="1" lang="en" sz="1000">
                <a:solidFill>
                  <a:srgbClr val="FF0000"/>
                </a:solidFill>
                <a:highlight>
                  <a:srgbClr val="FFFFFF"/>
                </a:highlight>
                <a:latin typeface="Roboto Mono"/>
                <a:ea typeface="Roboto Mono"/>
                <a:cs typeface="Roboto Mono"/>
                <a:sym typeface="Roboto Mono"/>
              </a:rPr>
              <a:t>Cache-Control max-age </a:t>
            </a:r>
            <a:r>
              <a:rPr lang="en" sz="1000">
                <a:solidFill>
                  <a:srgbClr val="FF0000"/>
                </a:solidFill>
                <a:highlight>
                  <a:srgbClr val="FFFFFF"/>
                </a:highlight>
                <a:latin typeface="Roboto Mono"/>
                <a:ea typeface="Roboto Mono"/>
                <a:cs typeface="Roboto Mono"/>
                <a:sym typeface="Roboto Mono"/>
              </a:rPr>
              <a:t>directive </a:t>
            </a:r>
            <a:r>
              <a:rPr lang="en" sz="1000">
                <a:highlight>
                  <a:srgbClr val="FFFFFF"/>
                </a:highlight>
                <a:latin typeface="Roboto Mono"/>
                <a:ea typeface="Roboto Mono"/>
                <a:cs typeface="Roboto Mono"/>
                <a:sym typeface="Roboto Mono"/>
              </a:rPr>
              <a:t>to your objects</a:t>
            </a:r>
            <a:endParaRPr sz="1000">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000">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Caching Based on Query String Parameters (Only for web distributions, not RTMP): </a:t>
            </a:r>
            <a:endParaRPr sz="1000">
              <a:solidFill>
                <a:srgbClr val="0000FF"/>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00FF"/>
                </a:solidFill>
                <a:latin typeface="Roboto Mono"/>
                <a:ea typeface="Roboto Mono"/>
                <a:cs typeface="Roboto Mono"/>
                <a:sym typeface="Roboto Mono"/>
              </a:rPr>
              <a:t>You can configure CloudFront do one of the following:</a:t>
            </a:r>
            <a:endParaRPr sz="900">
              <a:solidFill>
                <a:srgbClr val="0000FF"/>
              </a:solidFill>
              <a:latin typeface="Roboto Mono"/>
              <a:ea typeface="Roboto Mono"/>
              <a:cs typeface="Roboto Mono"/>
              <a:sym typeface="Roboto Mono"/>
            </a:endParaRPr>
          </a:p>
          <a:p>
            <a:pPr indent="-273050" lvl="0" marL="457200" marR="0" rtl="0" algn="l">
              <a:lnSpc>
                <a:spcPct val="100000"/>
              </a:lnSpc>
              <a:spcBef>
                <a:spcPts val="120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Cache Based Only on Parameters for Which Your Origin Returns Different Versions of an Object</a:t>
            </a:r>
            <a:endParaRPr sz="700">
              <a:solidFill>
                <a:srgbClr val="444444"/>
              </a:solidFill>
              <a:latin typeface="Roboto Mono"/>
              <a:ea typeface="Roboto Mono"/>
              <a:cs typeface="Roboto Mono"/>
              <a:sym typeface="Roboto Mono"/>
            </a:endParaRPr>
          </a:p>
          <a:p>
            <a:pPr indent="-273050" lvl="0" marL="457200" marR="0" rtl="0" algn="l">
              <a:lnSpc>
                <a:spcPct val="100000"/>
              </a:lnSpc>
              <a:spcBef>
                <a:spcPts val="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Always List Parameters in the Same Order</a:t>
            </a:r>
            <a:endParaRPr sz="700">
              <a:solidFill>
                <a:srgbClr val="444444"/>
              </a:solidFill>
              <a:latin typeface="Roboto Mono"/>
              <a:ea typeface="Roboto Mono"/>
              <a:cs typeface="Roboto Mono"/>
              <a:sym typeface="Roboto Mono"/>
            </a:endParaRPr>
          </a:p>
          <a:p>
            <a:pPr indent="-273050" lvl="0" marL="457200" marR="0" rtl="0" algn="l">
              <a:lnSpc>
                <a:spcPct val="100000"/>
              </a:lnSpc>
              <a:spcBef>
                <a:spcPts val="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Always Use the Same Case for Parameter Names and Values</a:t>
            </a:r>
            <a:endParaRPr sz="700">
              <a:solidFill>
                <a:srgbClr val="444444"/>
              </a:solidFill>
              <a:latin typeface="Roboto Mono"/>
              <a:ea typeface="Roboto Mono"/>
              <a:cs typeface="Roboto Mono"/>
              <a:sym typeface="Roboto Mono"/>
            </a:endParaRPr>
          </a:p>
          <a:p>
            <a:pPr indent="-273050" lvl="0" marL="457200" marR="0" rtl="0" algn="l">
              <a:lnSpc>
                <a:spcPct val="100000"/>
              </a:lnSpc>
              <a:spcBef>
                <a:spcPts val="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Don't Use Parameter Names that Conflict with Signed URLs</a:t>
            </a:r>
            <a:endParaRPr sz="700">
              <a:solidFill>
                <a:srgbClr val="444444"/>
              </a:solidFill>
              <a:latin typeface="Roboto Mono"/>
              <a:ea typeface="Roboto Mono"/>
              <a:cs typeface="Roboto Mono"/>
              <a:sym typeface="Roboto Mono"/>
            </a:endParaRPr>
          </a:p>
          <a:p>
            <a:pPr indent="0" lvl="0" marL="0" rtl="0" algn="l">
              <a:spcBef>
                <a:spcPts val="1200"/>
              </a:spcBef>
              <a:spcAft>
                <a:spcPts val="0"/>
              </a:spcAft>
              <a:buNone/>
            </a:pPr>
            <a:r>
              <a:rPr lang="en" sz="1000">
                <a:solidFill>
                  <a:srgbClr val="0000FF"/>
                </a:solidFill>
                <a:latin typeface="Roboto Mono"/>
                <a:ea typeface="Roboto Mono"/>
                <a:cs typeface="Roboto Mono"/>
                <a:sym typeface="Roboto Mono"/>
              </a:rPr>
              <a:t>Caching Based on Cookie Values (Only for web distributions, not RTMP)</a:t>
            </a:r>
            <a:endParaRPr sz="1000">
              <a:solidFill>
                <a:srgbClr val="0000FF"/>
              </a:solidFill>
              <a:latin typeface="Roboto Mono"/>
              <a:ea typeface="Roboto Mono"/>
              <a:cs typeface="Roboto Mono"/>
              <a:sym typeface="Roboto Mono"/>
            </a:endParaRPr>
          </a:p>
          <a:p>
            <a:pPr indent="-273050" lvl="0" marL="457200" marR="0" rtl="0" algn="l">
              <a:lnSpc>
                <a:spcPct val="100000"/>
              </a:lnSpc>
              <a:spcBef>
                <a:spcPts val="120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For web distributions, CloudFront by default doesn't consider cookies when caching your objects in edge locations</a:t>
            </a:r>
            <a:endParaRPr sz="700">
              <a:solidFill>
                <a:srgbClr val="444444"/>
              </a:solidFill>
              <a:latin typeface="Roboto Mono"/>
              <a:ea typeface="Roboto Mono"/>
              <a:cs typeface="Roboto Mono"/>
              <a:sym typeface="Roboto Mono"/>
            </a:endParaRPr>
          </a:p>
          <a:p>
            <a:pPr indent="-273050" lvl="0" marL="457200" marR="0" rtl="0" algn="l">
              <a:lnSpc>
                <a:spcPct val="100000"/>
              </a:lnSpc>
              <a:spcBef>
                <a:spcPts val="0"/>
              </a:spcBef>
              <a:spcAft>
                <a:spcPts val="0"/>
              </a:spcAft>
              <a:buClr>
                <a:srgbClr val="444444"/>
              </a:buClr>
              <a:buSzPts val="700"/>
              <a:buFont typeface="Roboto Mono"/>
              <a:buChar char="●"/>
            </a:pPr>
            <a:r>
              <a:rPr lang="en" sz="700">
                <a:solidFill>
                  <a:srgbClr val="444444"/>
                </a:solidFill>
                <a:latin typeface="Roboto Mono"/>
                <a:ea typeface="Roboto Mono"/>
                <a:cs typeface="Roboto Mono"/>
                <a:sym typeface="Roboto Mono"/>
              </a:rPr>
              <a:t>Amazon S3 and some HTTP servers do not process cookies. Do not configure CloudFront cache behaviors to forward cookies to an origin that doesn't process cookies, or you'll adversely affect cacheability / performance. </a:t>
            </a:r>
            <a:endParaRPr sz="700">
              <a:solidFill>
                <a:srgbClr val="444444"/>
              </a:solidFill>
              <a:latin typeface="Roboto Mono"/>
              <a:ea typeface="Roboto Mono"/>
              <a:cs typeface="Roboto Mono"/>
              <a:sym typeface="Roboto Mono"/>
            </a:endParaRPr>
          </a:p>
          <a:p>
            <a:pPr indent="-273050" lvl="0" marL="457200" marR="0" rtl="0" algn="l">
              <a:lnSpc>
                <a:spcPct val="100000"/>
              </a:lnSpc>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You can configure each cache behavior in a web distribution to do one of the following:</a:t>
            </a:r>
            <a:endParaRPr sz="700">
              <a:solidFill>
                <a:srgbClr val="444444"/>
              </a:solidFill>
              <a:highlight>
                <a:srgbClr val="FFFFFF"/>
              </a:highlight>
              <a:latin typeface="Roboto Mono"/>
              <a:ea typeface="Roboto Mono"/>
              <a:cs typeface="Roboto Mono"/>
              <a:sym typeface="Roboto Mono"/>
            </a:endParaRPr>
          </a:p>
          <a:p>
            <a:pPr indent="-273050" lvl="1" marL="914400" marR="0" rtl="0" algn="l">
              <a:lnSpc>
                <a:spcPct val="100000"/>
              </a:lnSpc>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Forward all cookies to your origin - caches based on all cookies, forwards all </a:t>
            </a:r>
            <a:endParaRPr sz="700">
              <a:solidFill>
                <a:srgbClr val="444444"/>
              </a:solidFill>
              <a:highlight>
                <a:srgbClr val="FFFFFF"/>
              </a:highlight>
              <a:latin typeface="Roboto Mono"/>
              <a:ea typeface="Roboto Mono"/>
              <a:cs typeface="Roboto Mono"/>
              <a:sym typeface="Roboto Mono"/>
            </a:endParaRPr>
          </a:p>
          <a:p>
            <a:pPr indent="-273050" lvl="1" marL="914400" marR="0" rtl="0" algn="l">
              <a:lnSpc>
                <a:spcPct val="100000"/>
              </a:lnSpc>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Forward a whitelist of cookies that you specify - cache based on whitelisted cookies, forwards all</a:t>
            </a:r>
            <a:endParaRPr sz="700">
              <a:solidFill>
                <a:srgbClr val="444444"/>
              </a:solidFill>
              <a:highlight>
                <a:srgbClr val="FFFFFF"/>
              </a:highlight>
              <a:latin typeface="Roboto Mono"/>
              <a:ea typeface="Roboto Mono"/>
              <a:cs typeface="Roboto Mono"/>
              <a:sym typeface="Roboto Mono"/>
            </a:endParaRPr>
          </a:p>
          <a:p>
            <a:pPr indent="-273050" lvl="1" marL="914400" marR="0" rtl="0" algn="l">
              <a:lnSpc>
                <a:spcPct val="100000"/>
              </a:lnSpc>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Don't forward cookies to your origin - also removes cookies from request and response</a:t>
            </a:r>
            <a:endParaRPr sz="700">
              <a:solidFill>
                <a:srgbClr val="444444"/>
              </a:solidFill>
              <a:highlight>
                <a:srgbClr val="FFFFFF"/>
              </a:highlight>
              <a:latin typeface="Roboto Mono"/>
              <a:ea typeface="Roboto Mono"/>
              <a:cs typeface="Roboto Mono"/>
              <a:sym typeface="Roboto Mono"/>
            </a:endParaRPr>
          </a:p>
          <a:p>
            <a:pPr indent="0" lvl="0" marL="0" rtl="0" algn="l">
              <a:spcBef>
                <a:spcPts val="1200"/>
              </a:spcBef>
              <a:spcAft>
                <a:spcPts val="0"/>
              </a:spcAft>
              <a:buNone/>
            </a:pPr>
            <a:r>
              <a:rPr lang="en" sz="1000">
                <a:solidFill>
                  <a:srgbClr val="0000FF"/>
                </a:solidFill>
                <a:latin typeface="Roboto Mono"/>
                <a:ea typeface="Roboto Mono"/>
                <a:cs typeface="Roboto Mono"/>
                <a:sym typeface="Roboto Mono"/>
              </a:rPr>
              <a:t>Caching Based on Request Headers (Only for web distributions, not RTMP)</a:t>
            </a:r>
            <a:endParaRPr sz="1000">
              <a:solidFill>
                <a:srgbClr val="0000FF"/>
              </a:solidFill>
              <a:latin typeface="Roboto Mono"/>
              <a:ea typeface="Roboto Mono"/>
              <a:cs typeface="Roboto Mono"/>
              <a:sym typeface="Roboto Mono"/>
            </a:endParaRPr>
          </a:p>
          <a:p>
            <a:pPr indent="-273050" lvl="0" marL="457200" rtl="0" algn="l">
              <a:spcBef>
                <a:spcPts val="120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Forward all headers to your origin - No caching </a:t>
            </a:r>
            <a:endParaRPr sz="700">
              <a:solidFill>
                <a:srgbClr val="444444"/>
              </a:solidFill>
              <a:highlight>
                <a:srgbClr val="FFFFFF"/>
              </a:highlight>
              <a:latin typeface="Roboto Mono"/>
              <a:ea typeface="Roboto Mono"/>
              <a:cs typeface="Roboto Mono"/>
              <a:sym typeface="Roboto Mono"/>
            </a:endParaRPr>
          </a:p>
          <a:p>
            <a:pPr indent="-273050" lvl="0" marL="457200" rtl="0" algn="l">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Forward a whitelist of cookies that you specify - cache based on whitelisted headers, forwards all</a:t>
            </a:r>
            <a:endParaRPr sz="700">
              <a:solidFill>
                <a:srgbClr val="444444"/>
              </a:solidFill>
              <a:highlight>
                <a:srgbClr val="FFFFFF"/>
              </a:highlight>
              <a:latin typeface="Roboto Mono"/>
              <a:ea typeface="Roboto Mono"/>
              <a:cs typeface="Roboto Mono"/>
              <a:sym typeface="Roboto Mono"/>
            </a:endParaRPr>
          </a:p>
          <a:p>
            <a:pPr indent="-273050" lvl="0" marL="457200" rtl="0" algn="l">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Forward only the default headers to your origin - No caching</a:t>
            </a:r>
            <a:endParaRPr sz="700">
              <a:solidFill>
                <a:srgbClr val="444444"/>
              </a:solidFill>
              <a:highlight>
                <a:srgbClr val="FFFFFF"/>
              </a:highlight>
              <a:latin typeface="Roboto Mono"/>
              <a:ea typeface="Roboto Mono"/>
              <a:cs typeface="Roboto Mono"/>
              <a:sym typeface="Roboto Mono"/>
            </a:endParaRPr>
          </a:p>
          <a:p>
            <a:pPr indent="-273050" lvl="0" marL="457200" rtl="0" algn="l">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Caching behavior changes based on S3 or Custom origin</a:t>
            </a:r>
            <a:endParaRPr sz="700">
              <a:solidFill>
                <a:srgbClr val="444444"/>
              </a:solidFill>
              <a:highlight>
                <a:srgbClr val="FFFFFF"/>
              </a:highlight>
              <a:latin typeface="Roboto Mono"/>
              <a:ea typeface="Roboto Mono"/>
              <a:cs typeface="Roboto Mono"/>
              <a:sym typeface="Roboto Mono"/>
            </a:endParaRPr>
          </a:p>
          <a:p>
            <a:pPr indent="-273050" lvl="0" marL="457200" rtl="0" algn="l">
              <a:spcBef>
                <a:spcPts val="0"/>
              </a:spcBef>
              <a:spcAft>
                <a:spcPts val="0"/>
              </a:spcAft>
              <a:buClr>
                <a:srgbClr val="444444"/>
              </a:buClr>
              <a:buSzPts val="700"/>
              <a:buFont typeface="Roboto Mono"/>
              <a:buChar char="●"/>
            </a:pPr>
            <a:r>
              <a:rPr lang="en" sz="700">
                <a:solidFill>
                  <a:srgbClr val="444444"/>
                </a:solidFill>
                <a:highlight>
                  <a:srgbClr val="FFFFFF"/>
                </a:highlight>
                <a:latin typeface="Roboto Mono"/>
                <a:ea typeface="Roboto Mono"/>
                <a:cs typeface="Roboto Mono"/>
                <a:sym typeface="Roboto Mono"/>
              </a:rPr>
              <a:t>It’s possible to cache based on CORS setting, Device Type, Location, Language, Protocol, Compressed files, </a:t>
            </a:r>
            <a:endParaRPr sz="700">
              <a:solidFill>
                <a:srgbClr val="444444"/>
              </a:solidFill>
              <a:highlight>
                <a:srgbClr val="FFFFFF"/>
              </a:highlight>
              <a:latin typeface="Roboto Mono"/>
              <a:ea typeface="Roboto Mono"/>
              <a:cs typeface="Roboto Mono"/>
              <a:sym typeface="Roboto Mono"/>
            </a:endParaRPr>
          </a:p>
          <a:p>
            <a:pPr indent="0" lvl="0" marL="0" rtl="0" algn="l">
              <a:spcBef>
                <a:spcPts val="1200"/>
              </a:spcBef>
              <a:spcAft>
                <a:spcPts val="0"/>
              </a:spcAft>
              <a:buNone/>
            </a:pPr>
            <a:r>
              <a:rPr lang="en" sz="1000">
                <a:solidFill>
                  <a:srgbClr val="0000FF"/>
                </a:solidFill>
                <a:latin typeface="Roboto Mono"/>
                <a:ea typeface="Roboto Mono"/>
                <a:cs typeface="Roboto Mono"/>
                <a:sym typeface="Roboto Mono"/>
              </a:rPr>
              <a:t>Remove Accept-Encoding Header When Compression is Not Needed</a:t>
            </a:r>
            <a:endParaRPr sz="1000">
              <a:solidFill>
                <a:srgbClr val="0000FF"/>
              </a:solidFill>
              <a:latin typeface="Roboto Mono"/>
              <a:ea typeface="Roboto Mono"/>
              <a:cs typeface="Roboto Mono"/>
              <a:sym typeface="Roboto Mono"/>
            </a:endParaRPr>
          </a:p>
          <a:p>
            <a:pPr indent="-285750" lvl="0" marL="457200" rtl="0" algn="l">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If Request contains Accept-Encoding: gzip header → CF adds gzip— Accept-Encoding: gzip—to the cache key </a:t>
            </a:r>
            <a:endParaRPr sz="900">
              <a:solidFill>
                <a:srgbClr val="444444"/>
              </a:solidFill>
              <a:highlight>
                <a:srgbClr val="FFFFFF"/>
              </a:highlight>
              <a:latin typeface="Roboto Mono"/>
              <a:ea typeface="Roboto Mono"/>
              <a:cs typeface="Roboto Mono"/>
              <a:sym typeface="Roboto Mono"/>
            </a:endParaRPr>
          </a:p>
          <a:p>
            <a:pPr indent="-285750" lvl="0" marL="457200" rtl="0" algn="l">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This behaviour ensures that CloudFront serves either an object or a compressed version of the object, based on the value of the Accept-Encoding header.</a:t>
            </a:r>
            <a:endParaRPr sz="1000">
              <a:highlight>
                <a:srgbClr val="FFFFFF"/>
              </a:highlight>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CloudFront and S3</a:t>
            </a:r>
            <a:endParaRPr sz="1800">
              <a:solidFill>
                <a:srgbClr val="99999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Roboto Mono"/>
                <a:ea typeface="Roboto Mono"/>
                <a:cs typeface="Roboto Mono"/>
                <a:sym typeface="Roboto Mono"/>
                <a:hlinkClick r:id="rId3"/>
              </a:rPr>
              <a:t>https://aws.amazon.com/blogs/networking-and-content-delivery/amazon-s3-amazon-cloudfront-a-match-made-in-the-cloud/</a:t>
            </a:r>
            <a:endParaRPr sz="900">
              <a:solidFill>
                <a:srgbClr val="999999"/>
              </a:solidFill>
              <a:latin typeface="Roboto Mono"/>
              <a:ea typeface="Roboto Mono"/>
              <a:cs typeface="Roboto Mono"/>
              <a:sym typeface="Roboto Mono"/>
            </a:endParaRPr>
          </a:p>
        </p:txBody>
      </p:sp>
      <p:sp>
        <p:nvSpPr>
          <p:cNvPr id="229" name="Google Shape;229;p37"/>
          <p:cNvSpPr txBox="1"/>
          <p:nvPr/>
        </p:nvSpPr>
        <p:spPr>
          <a:xfrm>
            <a:off x="265475" y="896450"/>
            <a:ext cx="8435400" cy="446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444444"/>
              </a:buClr>
              <a:buSzPts val="900"/>
              <a:buFont typeface="Roboto Mono"/>
              <a:buChar char="●"/>
            </a:pPr>
            <a:r>
              <a:t/>
            </a:r>
            <a:endParaRPr sz="1000">
              <a:highlight>
                <a:srgbClr val="FFFFFF"/>
              </a:highlight>
              <a:latin typeface="Roboto Mono"/>
              <a:ea typeface="Roboto Mono"/>
              <a:cs typeface="Roboto Mono"/>
              <a:sym typeface="Roboto Mono"/>
            </a:endParaRPr>
          </a:p>
        </p:txBody>
      </p:sp>
      <p:pic>
        <p:nvPicPr>
          <p:cNvPr id="230" name="Google Shape;230;p37"/>
          <p:cNvPicPr preferRelativeResize="0"/>
          <p:nvPr/>
        </p:nvPicPr>
        <p:blipFill>
          <a:blip r:embed="rId4">
            <a:alphaModFix/>
          </a:blip>
          <a:stretch>
            <a:fillRect/>
          </a:stretch>
        </p:blipFill>
        <p:spPr>
          <a:xfrm>
            <a:off x="49650" y="896450"/>
            <a:ext cx="3493975" cy="1852774"/>
          </a:xfrm>
          <a:prstGeom prst="rect">
            <a:avLst/>
          </a:prstGeom>
          <a:noFill/>
          <a:ln>
            <a:noFill/>
          </a:ln>
        </p:spPr>
      </p:pic>
      <p:pic>
        <p:nvPicPr>
          <p:cNvPr id="231" name="Google Shape;231;p37"/>
          <p:cNvPicPr preferRelativeResize="0"/>
          <p:nvPr/>
        </p:nvPicPr>
        <p:blipFill>
          <a:blip r:embed="rId5">
            <a:alphaModFix/>
          </a:blip>
          <a:stretch>
            <a:fillRect/>
          </a:stretch>
        </p:blipFill>
        <p:spPr>
          <a:xfrm>
            <a:off x="3262275" y="1052450"/>
            <a:ext cx="3108224" cy="1696775"/>
          </a:xfrm>
          <a:prstGeom prst="rect">
            <a:avLst/>
          </a:prstGeom>
          <a:noFill/>
          <a:ln>
            <a:noFill/>
          </a:ln>
        </p:spPr>
      </p:pic>
      <p:sp>
        <p:nvSpPr>
          <p:cNvPr id="232" name="Google Shape;232;p37"/>
          <p:cNvSpPr txBox="1"/>
          <p:nvPr/>
        </p:nvSpPr>
        <p:spPr>
          <a:xfrm>
            <a:off x="152400" y="2971800"/>
            <a:ext cx="5327100" cy="20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latin typeface="Roboto Mono"/>
                <a:ea typeface="Roboto Mono"/>
                <a:cs typeface="Roboto Mono"/>
                <a:sym typeface="Roboto Mono"/>
              </a:rPr>
              <a:t>Low latency &amp; Performance </a:t>
            </a:r>
            <a:endParaRPr b="1" sz="1200">
              <a:solidFill>
                <a:srgbClr val="0000F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33333"/>
                </a:solidFill>
                <a:latin typeface="Roboto Mono"/>
                <a:ea typeface="Roboto Mono"/>
                <a:cs typeface="Roboto Mono"/>
                <a:sym typeface="Roboto Mono"/>
              </a:rPr>
              <a:t>You can see that there are no longer requests traversing the globe to get to our content. Instead, </a:t>
            </a:r>
            <a:r>
              <a:rPr b="1" lang="en" sz="1050">
                <a:solidFill>
                  <a:srgbClr val="333333"/>
                </a:solidFill>
                <a:latin typeface="Roboto Mono"/>
                <a:ea typeface="Roboto Mono"/>
                <a:cs typeface="Roboto Mono"/>
                <a:sym typeface="Roboto Mono"/>
              </a:rPr>
              <a:t>requests are routed to the “least latent” Edge Location</a:t>
            </a:r>
            <a:r>
              <a:rPr lang="en" sz="1050">
                <a:solidFill>
                  <a:srgbClr val="333333"/>
                </a:solidFill>
                <a:latin typeface="Roboto Mono"/>
                <a:ea typeface="Roboto Mono"/>
                <a:cs typeface="Roboto Mono"/>
                <a:sym typeface="Roboto Mono"/>
              </a:rPr>
              <a:t>; that is, the closest in terms of delivery speed. CloudFront then serves cached content quickly and directly to the requesting user nearby, as shown with the green arrows. If the content is not yet cached with an edge server, CloudFront retrieves it from the S3 bucket origin. And because the content traverses the AWS private network instead of the public internet and CloudFront optimizes the TCP handshake, the request and content return is still much faster than access across the public internet.</a:t>
            </a:r>
            <a:endParaRPr>
              <a:latin typeface="Roboto Mono"/>
              <a:ea typeface="Roboto Mono"/>
              <a:cs typeface="Roboto Mono"/>
              <a:sym typeface="Roboto Mono"/>
            </a:endParaRPr>
          </a:p>
        </p:txBody>
      </p:sp>
      <p:pic>
        <p:nvPicPr>
          <p:cNvPr id="233" name="Google Shape;233;p37"/>
          <p:cNvPicPr preferRelativeResize="0"/>
          <p:nvPr/>
        </p:nvPicPr>
        <p:blipFill>
          <a:blip r:embed="rId6">
            <a:alphaModFix/>
          </a:blip>
          <a:stretch>
            <a:fillRect/>
          </a:stretch>
        </p:blipFill>
        <p:spPr>
          <a:xfrm>
            <a:off x="6504425" y="1230000"/>
            <a:ext cx="2487176" cy="1451975"/>
          </a:xfrm>
          <a:prstGeom prst="rect">
            <a:avLst/>
          </a:prstGeom>
          <a:noFill/>
          <a:ln>
            <a:noFill/>
          </a:ln>
        </p:spPr>
      </p:pic>
      <p:sp>
        <p:nvSpPr>
          <p:cNvPr id="234" name="Google Shape;234;p37"/>
          <p:cNvSpPr txBox="1"/>
          <p:nvPr/>
        </p:nvSpPr>
        <p:spPr>
          <a:xfrm>
            <a:off x="5598950" y="2667000"/>
            <a:ext cx="3494100" cy="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FF"/>
                </a:solidFill>
                <a:latin typeface="Roboto Mono"/>
                <a:ea typeface="Roboto Mono"/>
                <a:cs typeface="Roboto Mono"/>
                <a:sym typeface="Roboto Mono"/>
              </a:rPr>
              <a:t>Security</a:t>
            </a:r>
            <a:endParaRPr b="1" sz="1200">
              <a:solidFill>
                <a:srgbClr val="00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333333"/>
                </a:solidFill>
                <a:latin typeface="Roboto Mono"/>
                <a:ea typeface="Roboto Mono"/>
                <a:cs typeface="Roboto Mono"/>
                <a:sym typeface="Roboto Mono"/>
              </a:rPr>
              <a:t>By using CloudFront, we can set up additional access restrictions like </a:t>
            </a:r>
            <a:r>
              <a:rPr b="1" lang="en" sz="1000">
                <a:solidFill>
                  <a:srgbClr val="333333"/>
                </a:solidFill>
                <a:latin typeface="Roboto Mono"/>
                <a:ea typeface="Roboto Mono"/>
                <a:cs typeface="Roboto Mono"/>
                <a:sym typeface="Roboto Mono"/>
              </a:rPr>
              <a:t>geo-restrictions</a:t>
            </a:r>
            <a:r>
              <a:rPr lang="en" sz="1000">
                <a:solidFill>
                  <a:srgbClr val="333333"/>
                </a:solidFill>
                <a:latin typeface="Roboto Mono"/>
                <a:ea typeface="Roboto Mono"/>
                <a:cs typeface="Roboto Mono"/>
                <a:sym typeface="Roboto Mono"/>
              </a:rPr>
              <a:t>, </a:t>
            </a:r>
            <a:r>
              <a:rPr b="1" lang="en" sz="1000">
                <a:solidFill>
                  <a:srgbClr val="333333"/>
                </a:solidFill>
                <a:latin typeface="Roboto Mono"/>
                <a:ea typeface="Roboto Mono"/>
                <a:cs typeface="Roboto Mono"/>
                <a:sym typeface="Roboto Mono"/>
              </a:rPr>
              <a:t>signed URLs</a:t>
            </a:r>
            <a:r>
              <a:rPr lang="en" sz="1000">
                <a:solidFill>
                  <a:srgbClr val="333333"/>
                </a:solidFill>
                <a:latin typeface="Roboto Mono"/>
                <a:ea typeface="Roboto Mono"/>
                <a:cs typeface="Roboto Mono"/>
                <a:sym typeface="Roboto Mono"/>
              </a:rPr>
              <a:t>, and </a:t>
            </a:r>
            <a:r>
              <a:rPr b="1" lang="en" sz="1000">
                <a:solidFill>
                  <a:srgbClr val="333333"/>
                </a:solidFill>
                <a:latin typeface="Roboto Mono"/>
                <a:ea typeface="Roboto Mono"/>
                <a:cs typeface="Roboto Mono"/>
                <a:sym typeface="Roboto Mono"/>
              </a:rPr>
              <a:t>signed cookies</a:t>
            </a:r>
            <a:r>
              <a:rPr lang="en" sz="1000">
                <a:solidFill>
                  <a:srgbClr val="333333"/>
                </a:solidFill>
                <a:latin typeface="Roboto Mono"/>
                <a:ea typeface="Roboto Mono"/>
                <a:cs typeface="Roboto Mono"/>
                <a:sym typeface="Roboto Mono"/>
              </a:rPr>
              <a:t>, to further constrain access to the content following different criteria.</a:t>
            </a:r>
            <a:endParaRPr sz="1000">
              <a:solidFill>
                <a:srgbClr val="333333"/>
              </a:solidFill>
              <a:latin typeface="Roboto Mono"/>
              <a:ea typeface="Roboto Mono"/>
              <a:cs typeface="Roboto Mono"/>
              <a:sym typeface="Roboto Mono"/>
            </a:endParaRPr>
          </a:p>
          <a:p>
            <a:pPr indent="0" lvl="0" marL="0" rtl="0" algn="l">
              <a:lnSpc>
                <a:spcPct val="115000"/>
              </a:lnSpc>
              <a:spcBef>
                <a:spcPts val="1100"/>
              </a:spcBef>
              <a:spcAft>
                <a:spcPts val="0"/>
              </a:spcAft>
              <a:buNone/>
            </a:pPr>
            <a:r>
              <a:rPr lang="en" sz="1000">
                <a:solidFill>
                  <a:srgbClr val="333333"/>
                </a:solidFill>
                <a:latin typeface="Roboto Mono"/>
                <a:ea typeface="Roboto Mono"/>
                <a:cs typeface="Roboto Mono"/>
                <a:sym typeface="Roboto Mono"/>
              </a:rPr>
              <a:t>Another security feature of CloudFront is </a:t>
            </a:r>
            <a:r>
              <a:rPr b="1" lang="en" sz="1000">
                <a:solidFill>
                  <a:srgbClr val="333333"/>
                </a:solidFill>
                <a:latin typeface="Roboto Mono"/>
                <a:ea typeface="Roboto Mono"/>
                <a:cs typeface="Roboto Mono"/>
                <a:sym typeface="Roboto Mono"/>
              </a:rPr>
              <a:t>Origin Access Identity (OAI)</a:t>
            </a:r>
            <a:r>
              <a:rPr lang="en" sz="1000">
                <a:solidFill>
                  <a:srgbClr val="333333"/>
                </a:solidFill>
                <a:latin typeface="Roboto Mono"/>
                <a:ea typeface="Roboto Mono"/>
                <a:cs typeface="Roboto Mono"/>
                <a:sym typeface="Roboto Mono"/>
              </a:rPr>
              <a:t>, which restricts access to an S3 bucket and its content to only CloudFront and operations it performs. CF also integrates with </a:t>
            </a:r>
            <a:r>
              <a:rPr lang="en" sz="1050">
                <a:solidFill>
                  <a:srgbClr val="005B86"/>
                </a:solidFill>
                <a:uFill>
                  <a:noFill/>
                </a:uFill>
                <a:hlinkClick r:id="rId7"/>
              </a:rPr>
              <a:t>WAF</a:t>
            </a:r>
            <a:r>
              <a:rPr lang="en" sz="1050">
                <a:solidFill>
                  <a:srgbClr val="333333"/>
                </a:solidFill>
              </a:rPr>
              <a:t> and </a:t>
            </a:r>
            <a:r>
              <a:rPr lang="en" sz="1050">
                <a:solidFill>
                  <a:srgbClr val="005B86"/>
                </a:solidFill>
                <a:uFill>
                  <a:noFill/>
                </a:uFill>
                <a:hlinkClick r:id="rId8"/>
              </a:rPr>
              <a:t>AWS Shield</a:t>
            </a:r>
            <a:endParaRPr sz="1000">
              <a:solidFill>
                <a:srgbClr val="333333"/>
              </a:solidFill>
              <a:latin typeface="Roboto Mono"/>
              <a:ea typeface="Roboto Mono"/>
              <a:cs typeface="Roboto Mono"/>
              <a:sym typeface="Roboto Mono"/>
            </a:endParaRPr>
          </a:p>
          <a:p>
            <a:pPr indent="0" lvl="0" marL="0" rtl="0" algn="l">
              <a:spcBef>
                <a:spcPts val="11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idx="4294967295" type="title"/>
          </p:nvPr>
        </p:nvSpPr>
        <p:spPr>
          <a:xfrm>
            <a:off x="311700" y="250800"/>
            <a:ext cx="83826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Optimizing High Availability with CloudFront Origin Failover</a:t>
            </a:r>
            <a:endParaRPr sz="1800"/>
          </a:p>
          <a:p>
            <a:pPr indent="0" lvl="0" marL="0" rtl="0" algn="l">
              <a:lnSpc>
                <a:spcPct val="115000"/>
              </a:lnSpc>
              <a:spcBef>
                <a:spcPts val="0"/>
              </a:spcBef>
              <a:spcAft>
                <a:spcPts val="0"/>
              </a:spcAft>
              <a:buNone/>
            </a:pPr>
            <a:r>
              <a:rPr b="0" lang="en" sz="900" u="sng">
                <a:solidFill>
                  <a:schemeClr val="hlink"/>
                </a:solidFill>
                <a:latin typeface="Roboto Mono"/>
                <a:ea typeface="Roboto Mono"/>
                <a:cs typeface="Roboto Mono"/>
                <a:sym typeface="Roboto Mono"/>
                <a:hlinkClick r:id="rId3"/>
              </a:rPr>
              <a:t>https://docs.aws.amazon.com/en_pv/AmazonCloudFront/latest/DeveloperGuide/high_availability_origin_failover.html</a:t>
            </a:r>
            <a:endParaRPr sz="900">
              <a:solidFill>
                <a:srgbClr val="999999"/>
              </a:solidFill>
              <a:latin typeface="Roboto Mono"/>
              <a:ea typeface="Roboto Mono"/>
              <a:cs typeface="Roboto Mono"/>
              <a:sym typeface="Roboto Mono"/>
            </a:endParaRPr>
          </a:p>
        </p:txBody>
      </p:sp>
      <p:pic>
        <p:nvPicPr>
          <p:cNvPr id="240" name="Google Shape;240;p38"/>
          <p:cNvPicPr preferRelativeResize="0"/>
          <p:nvPr/>
        </p:nvPicPr>
        <p:blipFill>
          <a:blip r:embed="rId4">
            <a:alphaModFix/>
          </a:blip>
          <a:stretch>
            <a:fillRect/>
          </a:stretch>
        </p:blipFill>
        <p:spPr>
          <a:xfrm>
            <a:off x="0" y="854100"/>
            <a:ext cx="4705726" cy="2459800"/>
          </a:xfrm>
          <a:prstGeom prst="rect">
            <a:avLst/>
          </a:prstGeom>
          <a:noFill/>
          <a:ln>
            <a:noFill/>
          </a:ln>
        </p:spPr>
      </p:pic>
      <p:pic>
        <p:nvPicPr>
          <p:cNvPr id="241" name="Google Shape;241;p38"/>
          <p:cNvPicPr preferRelativeResize="0"/>
          <p:nvPr/>
        </p:nvPicPr>
        <p:blipFill>
          <a:blip r:embed="rId5">
            <a:alphaModFix/>
          </a:blip>
          <a:stretch>
            <a:fillRect/>
          </a:stretch>
        </p:blipFill>
        <p:spPr>
          <a:xfrm>
            <a:off x="4834525" y="854100"/>
            <a:ext cx="4267200" cy="2230589"/>
          </a:xfrm>
          <a:prstGeom prst="rect">
            <a:avLst/>
          </a:prstGeom>
          <a:noFill/>
          <a:ln>
            <a:noFill/>
          </a:ln>
        </p:spPr>
      </p:pic>
      <p:sp>
        <p:nvSpPr>
          <p:cNvPr id="242" name="Google Shape;242;p38"/>
          <p:cNvSpPr txBox="1"/>
          <p:nvPr/>
        </p:nvSpPr>
        <p:spPr>
          <a:xfrm>
            <a:off x="152400" y="3352800"/>
            <a:ext cx="7711800" cy="11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16191F"/>
                </a:solidFill>
                <a:highlight>
                  <a:srgbClr val="FFFFFF"/>
                </a:highlight>
                <a:latin typeface="Roboto Mono"/>
                <a:ea typeface="Roboto Mono"/>
                <a:cs typeface="Roboto Mono"/>
                <a:sym typeface="Roboto Mono"/>
              </a:rPr>
              <a:t>The two origins in the origin group can be any combination of the following: S3 buckets or EC2 instances, or custom origins, like your own HTTP web server. </a:t>
            </a:r>
            <a:r>
              <a:rPr lang="en" sz="900">
                <a:solidFill>
                  <a:srgbClr val="16191F"/>
                </a:solidFill>
                <a:highlight>
                  <a:srgbClr val="FFFFFF"/>
                </a:highlight>
                <a:latin typeface="Roboto Mono"/>
                <a:ea typeface="Roboto Mono"/>
                <a:cs typeface="Roboto Mono"/>
                <a:sym typeface="Roboto Mono"/>
              </a:rPr>
              <a:t>After you configure origin failover for a cache behavior, CloudFront does the following for viewer requests:</a:t>
            </a:r>
            <a:endParaRPr sz="900">
              <a:solidFill>
                <a:srgbClr val="16191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When there’s a cache hit, CloudFront returns the requested file.</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When there’s a cache miss, CloudFront routes the request to the primary origin that you identified in the origin group.</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When a status code that has not been configured for failover is returned, such as an HTTP 2xx or HTTP 3xx status code, CloudFront serves the requested content.</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When the primary origin returns an HTTP status code that you’ve configured for failover, or after a timeout, CloudFront routes the request to the backup origin in the origin group.</a:t>
            </a:r>
            <a:endParaRPr sz="900">
              <a:solidFill>
                <a:srgbClr val="16191F"/>
              </a:solidFill>
              <a:highlight>
                <a:srgbClr val="FFFFFF"/>
              </a:highlight>
              <a:latin typeface="Roboto Mono"/>
              <a:ea typeface="Roboto Mono"/>
              <a:cs typeface="Roboto Mono"/>
              <a:sym typeface="Roboto Mono"/>
            </a:endParaRPr>
          </a:p>
          <a:p>
            <a:pPr indent="0" lvl="0" marL="0" rtl="0" algn="l">
              <a:spcBef>
                <a:spcPts val="1100"/>
              </a:spcBef>
              <a:spcAft>
                <a:spcPts val="0"/>
              </a:spcAft>
              <a:buNone/>
            </a:pPr>
            <a:r>
              <a:t/>
            </a:r>
            <a:endParaRPr sz="1050">
              <a:solidFill>
                <a:srgbClr val="16191F"/>
              </a:solidFill>
              <a:highlight>
                <a:srgbClr val="FFFFFF"/>
              </a:highlight>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Serving Private Content with Signed URLs and Signed Cookies</a:t>
            </a:r>
            <a:endParaRPr sz="1800"/>
          </a:p>
          <a:p>
            <a:pPr indent="0" lvl="0" marL="0" rtl="0" algn="l">
              <a:lnSpc>
                <a:spcPct val="100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https://docs.aws.amazon.com/AmazonCloudFront/latest/DeveloperGuide/PrivateContent.html</a:t>
            </a:r>
            <a:endParaRPr sz="900">
              <a:solidFill>
                <a:srgbClr val="999999"/>
              </a:solidFill>
              <a:latin typeface="Roboto Mono"/>
              <a:ea typeface="Roboto Mono"/>
              <a:cs typeface="Roboto Mono"/>
              <a:sym typeface="Roboto Mono"/>
            </a:endParaRPr>
          </a:p>
        </p:txBody>
      </p:sp>
      <p:pic>
        <p:nvPicPr>
          <p:cNvPr id="248" name="Google Shape;248;p39"/>
          <p:cNvPicPr preferRelativeResize="0"/>
          <p:nvPr/>
        </p:nvPicPr>
        <p:blipFill>
          <a:blip r:embed="rId4">
            <a:alphaModFix/>
          </a:blip>
          <a:stretch>
            <a:fillRect/>
          </a:stretch>
        </p:blipFill>
        <p:spPr>
          <a:xfrm>
            <a:off x="6308150" y="28171"/>
            <a:ext cx="2780400" cy="2101750"/>
          </a:xfrm>
          <a:prstGeom prst="rect">
            <a:avLst/>
          </a:prstGeom>
          <a:noFill/>
          <a:ln>
            <a:noFill/>
          </a:ln>
        </p:spPr>
      </p:pic>
      <p:sp>
        <p:nvSpPr>
          <p:cNvPr id="249" name="Google Shape;249;p39"/>
          <p:cNvSpPr txBox="1"/>
          <p:nvPr/>
        </p:nvSpPr>
        <p:spPr>
          <a:xfrm>
            <a:off x="258825" y="1061875"/>
            <a:ext cx="8913300" cy="248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CC6600"/>
                </a:solidFill>
                <a:highlight>
                  <a:srgbClr val="FFFFFF"/>
                </a:highlight>
                <a:latin typeface="Roboto Mono"/>
                <a:ea typeface="Roboto Mono"/>
                <a:cs typeface="Roboto Mono"/>
                <a:sym typeface="Roboto Mono"/>
              </a:rPr>
              <a:t>1.</a:t>
            </a:r>
            <a:r>
              <a:rPr b="1" lang="en" sz="900">
                <a:solidFill>
                  <a:srgbClr val="CC6600"/>
                </a:solidFill>
                <a:highlight>
                  <a:srgbClr val="FFFFFF"/>
                </a:highlight>
                <a:latin typeface="Roboto Mono"/>
                <a:ea typeface="Roboto Mono"/>
                <a:cs typeface="Roboto Mono"/>
                <a:sym typeface="Roboto Mono"/>
              </a:rPr>
              <a:t>Restricting Access to Files in CloudFront Edge Caches</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C</a:t>
            </a:r>
            <a:r>
              <a:rPr lang="en" sz="900">
                <a:solidFill>
                  <a:srgbClr val="444444"/>
                </a:solidFill>
                <a:highlight>
                  <a:srgbClr val="FFFFFF"/>
                </a:highlight>
                <a:latin typeface="Roboto Mono"/>
                <a:ea typeface="Roboto Mono"/>
                <a:cs typeface="Roboto Mono"/>
                <a:sym typeface="Roboto Mono"/>
              </a:rPr>
              <a:t>onfigure CloudFront to require that users access your files using either </a:t>
            </a:r>
            <a:r>
              <a:rPr b="1" lang="en" sz="900">
                <a:solidFill>
                  <a:srgbClr val="444444"/>
                </a:solidFill>
                <a:highlight>
                  <a:srgbClr val="FFFFFF"/>
                </a:highlight>
                <a:latin typeface="Roboto Mono"/>
                <a:ea typeface="Roboto Mono"/>
                <a:cs typeface="Roboto Mono"/>
                <a:sym typeface="Roboto Mono"/>
              </a:rPr>
              <a:t>signed URLs</a:t>
            </a:r>
            <a:r>
              <a:rPr lang="en" sz="900">
                <a:solidFill>
                  <a:srgbClr val="444444"/>
                </a:solidFill>
                <a:highlight>
                  <a:srgbClr val="FFFFFF"/>
                </a:highlight>
                <a:latin typeface="Roboto Mono"/>
                <a:ea typeface="Roboto Mono"/>
                <a:cs typeface="Roboto Mono"/>
                <a:sym typeface="Roboto Mono"/>
              </a:rPr>
              <a:t> or </a:t>
            </a:r>
            <a:r>
              <a:rPr b="1" lang="en" sz="900">
                <a:solidFill>
                  <a:srgbClr val="444444"/>
                </a:solidFill>
                <a:highlight>
                  <a:srgbClr val="FFFFFF"/>
                </a:highlight>
                <a:latin typeface="Roboto Mono"/>
                <a:ea typeface="Roboto Mono"/>
                <a:cs typeface="Roboto Mono"/>
                <a:sym typeface="Roboto Mono"/>
              </a:rPr>
              <a:t>signed cookies</a:t>
            </a:r>
            <a:r>
              <a:rPr lang="en" sz="900">
                <a:solidFill>
                  <a:srgbClr val="444444"/>
                </a:solidFill>
                <a:highlight>
                  <a:srgbClr val="FFFFFF"/>
                </a:highlight>
                <a:latin typeface="Roboto Mono"/>
                <a:ea typeface="Roboto Mono"/>
                <a:cs typeface="Roboto Mono"/>
                <a:sym typeface="Roboto Mono"/>
              </a:rPr>
              <a:t>. You then develop your application either to create and distribute signed URLs to authenticated users or to send Set-Cookie headers that set signed cookies on the viewers for authenticated users. </a:t>
            </a:r>
            <a:r>
              <a:rPr lang="en" sz="900">
                <a:solidFill>
                  <a:srgbClr val="444444"/>
                </a:solidFill>
                <a:highlight>
                  <a:srgbClr val="FFFFFF"/>
                </a:highlight>
                <a:latin typeface="Roboto Mono"/>
                <a:ea typeface="Roboto Mono"/>
                <a:cs typeface="Roboto Mono"/>
                <a:sym typeface="Roboto Mono"/>
              </a:rPr>
              <a:t>When you create signed URLs or signed cookies to control access to your files, you can specify the following restrictions:</a:t>
            </a:r>
            <a:endParaRPr sz="900">
              <a:solidFill>
                <a:srgbClr val="444444"/>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44444"/>
              </a:buClr>
              <a:buSzPts val="1200"/>
              <a:buChar char="●"/>
            </a:pPr>
            <a:r>
              <a:rPr lang="en" sz="900">
                <a:solidFill>
                  <a:srgbClr val="444444"/>
                </a:solidFill>
                <a:highlight>
                  <a:srgbClr val="FFFFFF"/>
                </a:highlight>
                <a:latin typeface="Roboto Mono"/>
                <a:ea typeface="Roboto Mono"/>
                <a:cs typeface="Roboto Mono"/>
                <a:sym typeface="Roboto Mono"/>
              </a:rPr>
              <a:t>An ending date and time, after which the URL is no longer valid.</a:t>
            </a:r>
            <a:endParaRPr sz="900">
              <a:solidFill>
                <a:srgbClr val="444444"/>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44444"/>
              </a:buClr>
              <a:buSzPts val="1200"/>
              <a:buChar char="●"/>
            </a:pPr>
            <a:r>
              <a:rPr lang="en" sz="900">
                <a:solidFill>
                  <a:srgbClr val="444444"/>
                </a:solidFill>
                <a:highlight>
                  <a:srgbClr val="FFFFFF"/>
                </a:highlight>
                <a:latin typeface="Roboto Mono"/>
                <a:ea typeface="Roboto Mono"/>
                <a:cs typeface="Roboto Mono"/>
                <a:sym typeface="Roboto Mono"/>
              </a:rPr>
              <a:t>(Optional) The date and time that the URL becomes valid.</a:t>
            </a:r>
            <a:endParaRPr sz="900">
              <a:solidFill>
                <a:srgbClr val="444444"/>
              </a:solidFill>
              <a:highlight>
                <a:srgbClr val="FFFFFF"/>
              </a:highlight>
              <a:latin typeface="Roboto Mono"/>
              <a:ea typeface="Roboto Mono"/>
              <a:cs typeface="Roboto Mono"/>
              <a:sym typeface="Roboto Mono"/>
            </a:endParaRPr>
          </a:p>
          <a:p>
            <a:pPr indent="-304800" lvl="0" marL="457200" rtl="0" algn="l">
              <a:lnSpc>
                <a:spcPct val="100000"/>
              </a:lnSpc>
              <a:spcBef>
                <a:spcPts val="0"/>
              </a:spcBef>
              <a:spcAft>
                <a:spcPts val="0"/>
              </a:spcAft>
              <a:buClr>
                <a:srgbClr val="444444"/>
              </a:buClr>
              <a:buSzPts val="1200"/>
              <a:buChar char="●"/>
            </a:pPr>
            <a:r>
              <a:rPr lang="en" sz="900">
                <a:solidFill>
                  <a:srgbClr val="444444"/>
                </a:solidFill>
                <a:highlight>
                  <a:srgbClr val="FFFFFF"/>
                </a:highlight>
                <a:latin typeface="Roboto Mono"/>
                <a:ea typeface="Roboto Mono"/>
                <a:cs typeface="Roboto Mono"/>
                <a:sym typeface="Roboto Mono"/>
              </a:rPr>
              <a:t>(Optional) The IP address or range of addresses of the computers that can be used to access your content.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900">
                <a:solidFill>
                  <a:srgbClr val="CC6600"/>
                </a:solidFill>
                <a:highlight>
                  <a:srgbClr val="FFFFFF"/>
                </a:highlight>
                <a:latin typeface="Roboto Mono"/>
                <a:ea typeface="Roboto Mono"/>
                <a:cs typeface="Roboto Mono"/>
                <a:sym typeface="Roboto Mono"/>
              </a:rPr>
              <a:t>2.Restricting Access to Files in S3 Buckets</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Secure the content in your S3 bucket so that users can access it through CloudFront but cannot access it directly by using Amazon S3 URLs. you do the following tasks:</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Char char="●"/>
            </a:pPr>
            <a:r>
              <a:rPr lang="en" sz="900">
                <a:solidFill>
                  <a:srgbClr val="444444"/>
                </a:solidFill>
                <a:highlight>
                  <a:srgbClr val="FFFFFF"/>
                </a:highlight>
                <a:latin typeface="Roboto Mono"/>
                <a:ea typeface="Roboto Mono"/>
                <a:cs typeface="Roboto Mono"/>
                <a:sym typeface="Roboto Mono"/>
              </a:rPr>
              <a:t>Create a special CloudFront user called an </a:t>
            </a:r>
            <a:r>
              <a:rPr b="1" lang="en" sz="900">
                <a:solidFill>
                  <a:srgbClr val="444444"/>
                </a:solidFill>
                <a:highlight>
                  <a:srgbClr val="FFFFFF"/>
                </a:highlight>
                <a:latin typeface="Roboto Mono"/>
                <a:ea typeface="Roboto Mono"/>
                <a:cs typeface="Roboto Mono"/>
                <a:sym typeface="Roboto Mono"/>
              </a:rPr>
              <a:t>origin access identity</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Give the origin access identity permission to read the files in your bucket.</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444444"/>
              </a:buClr>
              <a:buSzPts val="900"/>
              <a:buFont typeface="Roboto Mono"/>
              <a:buChar char="●"/>
            </a:pPr>
            <a:r>
              <a:rPr lang="en" sz="900">
                <a:solidFill>
                  <a:srgbClr val="444444"/>
                </a:solidFill>
                <a:highlight>
                  <a:srgbClr val="FFFFFF"/>
                </a:highlight>
                <a:latin typeface="Roboto Mono"/>
                <a:ea typeface="Roboto Mono"/>
                <a:cs typeface="Roboto Mono"/>
                <a:sym typeface="Roboto Mono"/>
              </a:rPr>
              <a:t>Remove permission for anyone else to use Amazon S3 URLs to read the files.</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400"/>
              </a:spcBef>
              <a:spcAft>
                <a:spcPts val="0"/>
              </a:spcAft>
              <a:buNone/>
            </a:pPr>
            <a:r>
              <a:rPr b="1" lang="en" sz="900">
                <a:solidFill>
                  <a:srgbClr val="CC6600"/>
                </a:solidFill>
                <a:highlight>
                  <a:srgbClr val="FFFFFF"/>
                </a:highlight>
                <a:latin typeface="Roboto Mono"/>
                <a:ea typeface="Roboto Mono"/>
                <a:cs typeface="Roboto Mono"/>
                <a:sym typeface="Roboto Mono"/>
              </a:rPr>
              <a:t>3.Restricting Access to Files on Custom Origins</a:t>
            </a:r>
            <a:endParaRPr b="1" sz="900">
              <a:solidFill>
                <a:srgbClr val="CC66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If you use a custom origin, you can optionally set up custom headers to restrict access. For CloudFront to get your files from a custom origin, the files must be publicly accessible. But by using custom headers, you can restrict access to your content so that users can access it only through CloudFront, not directly. This step isn't required to use signed URLs, but we recommend it.</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Using Signed URLs</a:t>
            </a:r>
            <a:endParaRPr sz="6600">
              <a:solidFill>
                <a:srgbClr val="16191F"/>
              </a:solidFill>
              <a:highlight>
                <a:srgbClr val="FFFFFF"/>
              </a:highlight>
              <a:latin typeface="Roboto"/>
              <a:ea typeface="Roboto"/>
              <a:cs typeface="Roboto"/>
              <a:sym typeface="Roboto"/>
            </a:endParaRPr>
          </a:p>
          <a:p>
            <a:pPr indent="0" lvl="0" marL="0" rtl="0" algn="l">
              <a:lnSpc>
                <a:spcPct val="100000"/>
              </a:lnSpc>
              <a:spcBef>
                <a:spcPts val="0"/>
              </a:spcBef>
              <a:spcAft>
                <a:spcPts val="600"/>
              </a:spcAft>
              <a:buNone/>
            </a:pPr>
            <a:r>
              <a:rPr b="0" lang="en" sz="900" u="sng">
                <a:solidFill>
                  <a:schemeClr val="hlink"/>
                </a:solidFill>
                <a:latin typeface="Roboto Mono"/>
                <a:ea typeface="Roboto Mono"/>
                <a:cs typeface="Roboto Mono"/>
                <a:sym typeface="Roboto Mono"/>
                <a:hlinkClick r:id="rId3"/>
              </a:rPr>
              <a:t>https://docs.aws.amazon.com/en_pv/AmazonCloudFront/latest/DeveloperGuide/private-content-signed-urls.html</a:t>
            </a:r>
            <a:endParaRPr sz="900">
              <a:solidFill>
                <a:srgbClr val="999999"/>
              </a:solidFill>
              <a:latin typeface="Roboto Mono"/>
              <a:ea typeface="Roboto Mono"/>
              <a:cs typeface="Roboto Mono"/>
              <a:sym typeface="Roboto Mono"/>
            </a:endParaRPr>
          </a:p>
        </p:txBody>
      </p:sp>
      <p:sp>
        <p:nvSpPr>
          <p:cNvPr id="255" name="Google Shape;255;p40"/>
          <p:cNvSpPr txBox="1"/>
          <p:nvPr/>
        </p:nvSpPr>
        <p:spPr>
          <a:xfrm>
            <a:off x="304800" y="914400"/>
            <a:ext cx="8659200" cy="3356700"/>
          </a:xfrm>
          <a:prstGeom prst="rect">
            <a:avLst/>
          </a:prstGeom>
          <a:noFill/>
          <a:ln>
            <a:noFill/>
          </a:ln>
        </p:spPr>
        <p:txBody>
          <a:bodyPr anchorCtr="0" anchor="t" bIns="91425" lIns="91425" spcFirstLastPara="1" rIns="91425" wrap="square" tIns="91425">
            <a:noAutofit/>
          </a:bodyPr>
          <a:lstStyle/>
          <a:p>
            <a:pPr indent="-57150" lvl="0" marL="0" rtl="0" algn="l">
              <a:lnSpc>
                <a:spcPct val="100000"/>
              </a:lnSpc>
              <a:spcBef>
                <a:spcPts val="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In your CF distribution, specify one or more trusted signers, which are the AWS accounts that you want to have permission to create signed URLs.</a:t>
            </a:r>
            <a:endParaRPr sz="900">
              <a:solidFill>
                <a:srgbClr val="16191F"/>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You develop your application to determine whether a user should have access to your content and to create signed URLs for the files or parts of your application that you want to restrict access to. </a:t>
            </a:r>
            <a:endParaRPr sz="900">
              <a:solidFill>
                <a:schemeClr val="hlink"/>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A user requests a file for which you want to require signed URLs.</a:t>
            </a:r>
            <a:endParaRPr sz="900">
              <a:solidFill>
                <a:srgbClr val="16191F"/>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Your application verifies that the user is entitled to access the file: they've signed in, they've paid for access to the content, or they've met some other requirement for access.</a:t>
            </a:r>
            <a:endParaRPr sz="900">
              <a:solidFill>
                <a:srgbClr val="16191F"/>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Your application creates and returns a signed URL to the user.</a:t>
            </a:r>
            <a:endParaRPr sz="900">
              <a:solidFill>
                <a:srgbClr val="16191F"/>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The signed URL allows the user to download or stream the content.</a:t>
            </a:r>
            <a:br>
              <a:rPr lang="en" sz="900">
                <a:solidFill>
                  <a:srgbClr val="16191F"/>
                </a:solidFill>
                <a:highlight>
                  <a:srgbClr val="FFFFFF"/>
                </a:highlight>
                <a:latin typeface="Roboto Mono"/>
                <a:ea typeface="Roboto Mono"/>
                <a:cs typeface="Roboto Mono"/>
                <a:sym typeface="Roboto Mono"/>
              </a:rPr>
            </a:br>
            <a:r>
              <a:rPr lang="en" sz="900">
                <a:solidFill>
                  <a:srgbClr val="16191F"/>
                </a:solidFill>
                <a:highlight>
                  <a:srgbClr val="FFFFFF"/>
                </a:highlight>
                <a:latin typeface="Roboto Mono"/>
                <a:ea typeface="Roboto Mono"/>
                <a:cs typeface="Roboto Mono"/>
                <a:sym typeface="Roboto Mono"/>
              </a:rPr>
              <a:t>This step is automatic; the user usually doesn't have to do anything additional to access the content. </a:t>
            </a:r>
            <a:endParaRPr sz="900">
              <a:solidFill>
                <a:srgbClr val="16191F"/>
              </a:solidFill>
              <a:highlight>
                <a:srgbClr val="FFFFFF"/>
              </a:highlight>
              <a:latin typeface="Roboto Mono"/>
              <a:ea typeface="Roboto Mono"/>
              <a:cs typeface="Roboto Mono"/>
              <a:sym typeface="Roboto Mono"/>
            </a:endParaRPr>
          </a:p>
          <a:p>
            <a:pPr indent="-57150" lvl="0" marL="0" rtl="0" algn="l">
              <a:lnSpc>
                <a:spcPct val="100000"/>
              </a:lnSpc>
              <a:spcBef>
                <a:spcPts val="1000"/>
              </a:spcBef>
              <a:spcAft>
                <a:spcPts val="0"/>
              </a:spcAft>
              <a:buClr>
                <a:srgbClr val="16191F"/>
              </a:buClr>
              <a:buSzPts val="900"/>
              <a:buFont typeface="Roboto Mono"/>
              <a:buAutoNum type="arabicPeriod"/>
            </a:pPr>
            <a:r>
              <a:rPr lang="en" sz="900">
                <a:solidFill>
                  <a:srgbClr val="16191F"/>
                </a:solidFill>
                <a:highlight>
                  <a:srgbClr val="FFFFFF"/>
                </a:highlight>
                <a:latin typeface="Roboto Mono"/>
                <a:ea typeface="Roboto Mono"/>
                <a:cs typeface="Roboto Mono"/>
                <a:sym typeface="Roboto Mono"/>
              </a:rPr>
              <a:t>CloudFront uses the public key to validate the signature and confirm that the URL hasn't been tampered with. If the signature is invalid, the request is rejected.</a:t>
            </a:r>
            <a:br>
              <a:rPr lang="en" sz="900">
                <a:solidFill>
                  <a:srgbClr val="16191F"/>
                </a:solidFill>
                <a:highlight>
                  <a:srgbClr val="FFFFFF"/>
                </a:highlight>
                <a:latin typeface="Roboto Mono"/>
                <a:ea typeface="Roboto Mono"/>
                <a:cs typeface="Roboto Mono"/>
                <a:sym typeface="Roboto Mono"/>
              </a:rPr>
            </a:br>
            <a:r>
              <a:rPr lang="en" sz="900">
                <a:solidFill>
                  <a:srgbClr val="16191F"/>
                </a:solidFill>
                <a:highlight>
                  <a:srgbClr val="FFFFFF"/>
                </a:highlight>
                <a:latin typeface="Roboto Mono"/>
                <a:ea typeface="Roboto Mono"/>
                <a:cs typeface="Roboto Mono"/>
                <a:sym typeface="Roboto Mono"/>
              </a:rPr>
              <a:t>If the signature is valid, CloudFront looks at the policy statement in the URL (or constructs one if you're using a canned policy) to confirm that the request is still valid. For example, if you specified a beginning and ending date and time for the URL, CloudFront confirms that the user is trying to access your content during the time period that you want to allow access.</a:t>
            </a:r>
            <a:br>
              <a:rPr lang="en" sz="900">
                <a:solidFill>
                  <a:srgbClr val="16191F"/>
                </a:solidFill>
                <a:highlight>
                  <a:srgbClr val="FFFFFF"/>
                </a:highlight>
                <a:latin typeface="Roboto Mono"/>
                <a:ea typeface="Roboto Mono"/>
                <a:cs typeface="Roboto Mono"/>
                <a:sym typeface="Roboto Mono"/>
              </a:rPr>
            </a:br>
            <a:r>
              <a:rPr lang="en" sz="900">
                <a:solidFill>
                  <a:srgbClr val="16191F"/>
                </a:solidFill>
                <a:highlight>
                  <a:srgbClr val="FFFFFF"/>
                </a:highlight>
                <a:latin typeface="Roboto Mono"/>
                <a:ea typeface="Roboto Mono"/>
                <a:cs typeface="Roboto Mono"/>
                <a:sym typeface="Roboto Mono"/>
              </a:rPr>
              <a:t>If the request meets the requirements in the policy statement, CloudFront does the standard operations: </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100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determines whether the file is already in the edge cache, </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forwards the request to the origin if necessary, </a:t>
            </a:r>
            <a:endParaRPr sz="900">
              <a:solidFill>
                <a:srgbClr val="16191F"/>
              </a:solidFill>
              <a:highlight>
                <a:srgbClr val="FFFFFF"/>
              </a:highlight>
              <a:latin typeface="Roboto Mono"/>
              <a:ea typeface="Roboto Mono"/>
              <a:cs typeface="Roboto Mono"/>
              <a:sym typeface="Roboto Mono"/>
            </a:endParaRPr>
          </a:p>
          <a:p>
            <a:pPr indent="-285750" lvl="0" marL="457200" rtl="0" algn="l">
              <a:lnSpc>
                <a:spcPct val="100000"/>
              </a:lnSpc>
              <a:spcBef>
                <a:spcPts val="0"/>
              </a:spcBef>
              <a:spcAft>
                <a:spcPts val="0"/>
              </a:spcAft>
              <a:buClr>
                <a:srgbClr val="16191F"/>
              </a:buClr>
              <a:buSzPts val="900"/>
              <a:buFont typeface="Roboto Mono"/>
              <a:buChar char="●"/>
            </a:pPr>
            <a:r>
              <a:rPr lang="en" sz="900">
                <a:solidFill>
                  <a:srgbClr val="16191F"/>
                </a:solidFill>
                <a:highlight>
                  <a:srgbClr val="FFFFFF"/>
                </a:highlight>
                <a:latin typeface="Roboto Mono"/>
                <a:ea typeface="Roboto Mono"/>
                <a:cs typeface="Roboto Mono"/>
                <a:sym typeface="Roboto Mono"/>
              </a:rPr>
              <a:t>and returns the file to the user.</a:t>
            </a:r>
            <a:endParaRPr sz="900">
              <a:solidFill>
                <a:srgbClr val="16191F"/>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000"/>
              </a:spcAft>
              <a:buNone/>
            </a:pPr>
            <a:r>
              <a:t/>
            </a:r>
            <a:endParaRPr sz="9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1"/>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CloudFront - Using Field level encryption</a:t>
            </a:r>
            <a:endParaRPr sz="1400"/>
          </a:p>
          <a:p>
            <a:pPr indent="0" lvl="0" marL="0" rtl="0" algn="l">
              <a:lnSpc>
                <a:spcPct val="100000"/>
              </a:lnSpc>
              <a:spcBef>
                <a:spcPts val="0"/>
              </a:spcBef>
              <a:spcAft>
                <a:spcPts val="600"/>
              </a:spcAft>
              <a:buNone/>
            </a:pPr>
            <a:r>
              <a:rPr b="0" lang="en" sz="1100" u="sng">
                <a:solidFill>
                  <a:schemeClr val="hlink"/>
                </a:solidFill>
                <a:latin typeface="Droid Sans"/>
                <a:ea typeface="Droid Sans"/>
                <a:cs typeface="Droid Sans"/>
                <a:sym typeface="Droid Sans"/>
                <a:hlinkClick r:id="rId3"/>
              </a:rPr>
              <a:t>https://docs.aws.amazon.com/AmazonCloudFront/latest/DeveloperGuide/field-level-encryption.html</a:t>
            </a:r>
            <a:endParaRPr sz="900">
              <a:solidFill>
                <a:srgbClr val="999999"/>
              </a:solidFill>
              <a:latin typeface="Droid Sans"/>
              <a:ea typeface="Droid Sans"/>
              <a:cs typeface="Droid Sans"/>
              <a:sym typeface="Droid Sans"/>
            </a:endParaRPr>
          </a:p>
        </p:txBody>
      </p:sp>
      <p:sp>
        <p:nvSpPr>
          <p:cNvPr id="261" name="Google Shape;261;p41"/>
          <p:cNvSpPr txBox="1"/>
          <p:nvPr/>
        </p:nvSpPr>
        <p:spPr>
          <a:xfrm>
            <a:off x="76200" y="8382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444444"/>
                </a:solidFill>
                <a:highlight>
                  <a:srgbClr val="FFFFFF"/>
                </a:highlight>
                <a:latin typeface="Droid Sans"/>
                <a:ea typeface="Droid Sans"/>
                <a:cs typeface="Droid Sans"/>
                <a:sym typeface="Droid Sans"/>
              </a:rPr>
              <a:t>Field-level encryption allows you to securely upload user-submitted sensitive information to your web servers. The sensitive information provided by your clients i</a:t>
            </a:r>
            <a:r>
              <a:rPr lang="en" sz="1100">
                <a:solidFill>
                  <a:srgbClr val="0000FF"/>
                </a:solidFill>
                <a:highlight>
                  <a:srgbClr val="FFFFFF"/>
                </a:highlight>
                <a:latin typeface="Droid Sans"/>
                <a:ea typeface="Droid Sans"/>
                <a:cs typeface="Droid Sans"/>
                <a:sym typeface="Droid Sans"/>
              </a:rPr>
              <a:t>s encrypted at the edge closer to the user and remains encrypted throughout your entire application stack</a:t>
            </a:r>
            <a:r>
              <a:rPr lang="en" sz="1100">
                <a:solidFill>
                  <a:srgbClr val="444444"/>
                </a:solidFill>
                <a:highlight>
                  <a:srgbClr val="FFFFFF"/>
                </a:highlight>
                <a:latin typeface="Droid Sans"/>
                <a:ea typeface="Droid Sans"/>
                <a:cs typeface="Droid Sans"/>
                <a:sym typeface="Droid Sans"/>
              </a:rPr>
              <a:t>, ensuring that only applications that need the data—and have the credentials to decrypt it—are able to do so.</a:t>
            </a:r>
            <a:endParaRPr sz="11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100">
                <a:solidFill>
                  <a:srgbClr val="444444"/>
                </a:solidFill>
                <a:highlight>
                  <a:srgbClr val="FFFFFF"/>
                </a:highlight>
                <a:latin typeface="Droid Sans"/>
                <a:ea typeface="Droid Sans"/>
                <a:cs typeface="Droid Sans"/>
                <a:sym typeface="Droid Sans"/>
              </a:rPr>
              <a:t>To use field-level encryption, you configure your CloudFront distribution to </a:t>
            </a:r>
            <a:r>
              <a:rPr lang="en" sz="1100">
                <a:solidFill>
                  <a:srgbClr val="0000FF"/>
                </a:solidFill>
                <a:highlight>
                  <a:srgbClr val="FFFFFF"/>
                </a:highlight>
                <a:latin typeface="Droid Sans"/>
                <a:ea typeface="Droid Sans"/>
                <a:cs typeface="Droid Sans"/>
                <a:sym typeface="Droid Sans"/>
              </a:rPr>
              <a:t>specify the set of fields in POST requests that you want to be encrypted, and the public key to use to encrypt them</a:t>
            </a:r>
            <a:r>
              <a:rPr lang="en" sz="1100">
                <a:solidFill>
                  <a:srgbClr val="444444"/>
                </a:solidFill>
                <a:highlight>
                  <a:srgbClr val="FFFFFF"/>
                </a:highlight>
                <a:latin typeface="Droid Sans"/>
                <a:ea typeface="Droid Sans"/>
                <a:cs typeface="Droid Sans"/>
                <a:sym typeface="Droid Sans"/>
              </a:rPr>
              <a:t>. You can encrypt up to 10 data fields in a request. (You can't encrypt all of the data in a request with field-level encryption; you must specify individual fields to encrypt.)</a:t>
            </a:r>
            <a:endParaRPr sz="1100">
              <a:solidFill>
                <a:srgbClr val="444444"/>
              </a:solidFill>
              <a:highlight>
                <a:srgbClr val="FFFFFF"/>
              </a:highlight>
              <a:latin typeface="Droid Sans"/>
              <a:ea typeface="Droid Sans"/>
              <a:cs typeface="Droid Sans"/>
              <a:sym typeface="Droid Sans"/>
            </a:endParaRPr>
          </a:p>
        </p:txBody>
      </p:sp>
      <p:pic>
        <p:nvPicPr>
          <p:cNvPr id="262" name="Google Shape;262;p41"/>
          <p:cNvPicPr preferRelativeResize="0"/>
          <p:nvPr/>
        </p:nvPicPr>
        <p:blipFill>
          <a:blip r:embed="rId4">
            <a:alphaModFix/>
          </a:blip>
          <a:stretch>
            <a:fillRect/>
          </a:stretch>
        </p:blipFill>
        <p:spPr>
          <a:xfrm>
            <a:off x="4295400" y="15900"/>
            <a:ext cx="4828449" cy="2176025"/>
          </a:xfrm>
          <a:prstGeom prst="rect">
            <a:avLst/>
          </a:prstGeom>
          <a:noFill/>
          <a:ln>
            <a:noFill/>
          </a:ln>
        </p:spPr>
      </p:pic>
      <p:sp>
        <p:nvSpPr>
          <p:cNvPr id="263" name="Google Shape;263;p41"/>
          <p:cNvSpPr txBox="1"/>
          <p:nvPr/>
        </p:nvSpPr>
        <p:spPr>
          <a:xfrm>
            <a:off x="3048000" y="2057400"/>
            <a:ext cx="5745600" cy="1460400"/>
          </a:xfrm>
          <a:prstGeom prst="rect">
            <a:avLst/>
          </a:prstGeom>
          <a:noFill/>
          <a:ln>
            <a:noFill/>
          </a:ln>
        </p:spPr>
        <p:txBody>
          <a:bodyPr anchorCtr="0" anchor="t" bIns="91425" lIns="91425" spcFirstLastPara="1" rIns="91425" wrap="square" tIns="91425">
            <a:noAutofit/>
          </a:bodyPr>
          <a:lstStyle/>
          <a:p>
            <a:pPr indent="-102870" lvl="0" marL="91440" rtl="0" algn="l">
              <a:lnSpc>
                <a:spcPct val="100000"/>
              </a:lnSpc>
              <a:spcBef>
                <a:spcPts val="0"/>
              </a:spcBef>
              <a:spcAft>
                <a:spcPts val="0"/>
              </a:spcAft>
              <a:buClr>
                <a:srgbClr val="444444"/>
              </a:buClr>
              <a:buSzPts val="900"/>
              <a:buAutoNum type="arabicPeriod"/>
            </a:pPr>
            <a:r>
              <a:rPr b="1" lang="en" sz="900">
                <a:solidFill>
                  <a:srgbClr val="444444"/>
                </a:solidFill>
                <a:highlight>
                  <a:srgbClr val="FFFFFF"/>
                </a:highlight>
                <a:latin typeface="Droid Sans"/>
                <a:ea typeface="Droid Sans"/>
                <a:cs typeface="Droid Sans"/>
                <a:sym typeface="Droid Sans"/>
              </a:rPr>
              <a:t>Get a public key-private key pair.</a:t>
            </a:r>
            <a:r>
              <a:rPr lang="en" sz="900">
                <a:solidFill>
                  <a:srgbClr val="444444"/>
                </a:solidFill>
                <a:highlight>
                  <a:srgbClr val="FFFFFF"/>
                </a:highlight>
                <a:latin typeface="Droid Sans"/>
                <a:ea typeface="Droid Sans"/>
                <a:cs typeface="Droid Sans"/>
                <a:sym typeface="Droid Sans"/>
              </a:rPr>
              <a:t> You must obtain and add the public key before you start setting up field-level encryption in CloudFront.</a:t>
            </a:r>
            <a:endParaRPr sz="900">
              <a:solidFill>
                <a:srgbClr val="444444"/>
              </a:solidFill>
              <a:highlight>
                <a:srgbClr val="FFFFFF"/>
              </a:highlight>
              <a:latin typeface="Droid Sans"/>
              <a:ea typeface="Droid Sans"/>
              <a:cs typeface="Droid Sans"/>
              <a:sym typeface="Droid Sans"/>
            </a:endParaRPr>
          </a:p>
          <a:p>
            <a:pPr indent="-102870" lvl="0" marL="91440" rtl="0" algn="l">
              <a:lnSpc>
                <a:spcPct val="100000"/>
              </a:lnSpc>
              <a:spcBef>
                <a:spcPts val="0"/>
              </a:spcBef>
              <a:spcAft>
                <a:spcPts val="0"/>
              </a:spcAft>
              <a:buClr>
                <a:srgbClr val="444444"/>
              </a:buClr>
              <a:buSzPts val="900"/>
              <a:buAutoNum type="arabicPeriod"/>
            </a:pPr>
            <a:r>
              <a:rPr b="1" lang="en" sz="900">
                <a:solidFill>
                  <a:srgbClr val="444444"/>
                </a:solidFill>
                <a:highlight>
                  <a:srgbClr val="FFFFFF"/>
                </a:highlight>
                <a:latin typeface="Droid Sans"/>
                <a:ea typeface="Droid Sans"/>
                <a:cs typeface="Droid Sans"/>
                <a:sym typeface="Droid Sans"/>
              </a:rPr>
              <a:t>Create a field-level encryption profile.</a:t>
            </a:r>
            <a:r>
              <a:rPr lang="en" sz="900">
                <a:solidFill>
                  <a:srgbClr val="444444"/>
                </a:solidFill>
                <a:highlight>
                  <a:srgbClr val="FFFFFF"/>
                </a:highlight>
                <a:latin typeface="Droid Sans"/>
                <a:ea typeface="Droid Sans"/>
                <a:cs typeface="Droid Sans"/>
                <a:sym typeface="Droid Sans"/>
              </a:rPr>
              <a:t> Field-level encryption profiles, which you create in CloudFront, define the fields that you want to be encrypted.</a:t>
            </a:r>
            <a:endParaRPr sz="900">
              <a:solidFill>
                <a:srgbClr val="444444"/>
              </a:solidFill>
              <a:highlight>
                <a:srgbClr val="FFFFFF"/>
              </a:highlight>
              <a:latin typeface="Droid Sans"/>
              <a:ea typeface="Droid Sans"/>
              <a:cs typeface="Droid Sans"/>
              <a:sym typeface="Droid Sans"/>
            </a:endParaRPr>
          </a:p>
          <a:p>
            <a:pPr indent="-102870" lvl="0" marL="91440" rtl="0" algn="l">
              <a:lnSpc>
                <a:spcPct val="100000"/>
              </a:lnSpc>
              <a:spcBef>
                <a:spcPts val="0"/>
              </a:spcBef>
              <a:spcAft>
                <a:spcPts val="0"/>
              </a:spcAft>
              <a:buClr>
                <a:srgbClr val="444444"/>
              </a:buClr>
              <a:buSzPts val="900"/>
              <a:buAutoNum type="arabicPeriod"/>
            </a:pPr>
            <a:r>
              <a:rPr b="1" lang="en" sz="900">
                <a:solidFill>
                  <a:srgbClr val="444444"/>
                </a:solidFill>
                <a:highlight>
                  <a:srgbClr val="FFFFFF"/>
                </a:highlight>
                <a:latin typeface="Droid Sans"/>
                <a:ea typeface="Droid Sans"/>
                <a:cs typeface="Droid Sans"/>
                <a:sym typeface="Droid Sans"/>
              </a:rPr>
              <a:t>Create a field-level encryption configuration.</a:t>
            </a:r>
            <a:r>
              <a:rPr lang="en" sz="900">
                <a:solidFill>
                  <a:srgbClr val="444444"/>
                </a:solidFill>
                <a:highlight>
                  <a:srgbClr val="FFFFFF"/>
                </a:highlight>
                <a:latin typeface="Droid Sans"/>
                <a:ea typeface="Droid Sans"/>
                <a:cs typeface="Droid Sans"/>
                <a:sym typeface="Droid Sans"/>
              </a:rPr>
              <a:t> A configuration specifies the profiles to use—based on the content type of the request or a query argument—for encrypting specific data fields. You can also choose the request-forwarding behavior options that you want for different scenarios; for example, when the profile name specified by the query argument in a request URL doesn't exist in CloudFront.</a:t>
            </a:r>
            <a:endParaRPr sz="900">
              <a:solidFill>
                <a:srgbClr val="444444"/>
              </a:solidFill>
              <a:highlight>
                <a:srgbClr val="FFFFFF"/>
              </a:highlight>
              <a:latin typeface="Droid Sans"/>
              <a:ea typeface="Droid Sans"/>
              <a:cs typeface="Droid Sans"/>
              <a:sym typeface="Droid Sans"/>
            </a:endParaRPr>
          </a:p>
          <a:p>
            <a:pPr indent="-102870" lvl="0" marL="91440" rtl="0" algn="l">
              <a:lnSpc>
                <a:spcPct val="100000"/>
              </a:lnSpc>
              <a:spcBef>
                <a:spcPts val="0"/>
              </a:spcBef>
              <a:spcAft>
                <a:spcPts val="0"/>
              </a:spcAft>
              <a:buClr>
                <a:srgbClr val="444444"/>
              </a:buClr>
              <a:buSzPts val="900"/>
              <a:buAutoNum type="arabicPeriod"/>
            </a:pPr>
            <a:r>
              <a:rPr b="1" lang="en" sz="900">
                <a:solidFill>
                  <a:srgbClr val="444444"/>
                </a:solidFill>
                <a:highlight>
                  <a:srgbClr val="FFFFFF"/>
                </a:highlight>
                <a:latin typeface="Droid Sans"/>
                <a:ea typeface="Droid Sans"/>
                <a:cs typeface="Droid Sans"/>
                <a:sym typeface="Droid Sans"/>
              </a:rPr>
              <a:t>Link to a cache behavior.</a:t>
            </a:r>
            <a:r>
              <a:rPr lang="en" sz="900">
                <a:solidFill>
                  <a:srgbClr val="444444"/>
                </a:solidFill>
                <a:highlight>
                  <a:srgbClr val="FFFFFF"/>
                </a:highlight>
                <a:latin typeface="Droid Sans"/>
                <a:ea typeface="Droid Sans"/>
                <a:cs typeface="Droid Sans"/>
                <a:sym typeface="Droid Sans"/>
              </a:rPr>
              <a:t> Link the configuration to a cache behavior for a distribution, to specify when CloudFront should encrypt data.</a:t>
            </a:r>
            <a:endParaRPr sz="9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400"/>
              </a:spcBef>
              <a:spcAft>
                <a:spcPts val="0"/>
              </a:spcAft>
              <a:buNone/>
            </a:pPr>
            <a:r>
              <a:rPr b="1" lang="en" sz="1000">
                <a:solidFill>
                  <a:srgbClr val="CC6600"/>
                </a:solidFill>
                <a:highlight>
                  <a:srgbClr val="FFFFFF"/>
                </a:highlight>
                <a:latin typeface="Droid Sans"/>
                <a:ea typeface="Droid Sans"/>
                <a:cs typeface="Droid Sans"/>
                <a:sym typeface="Droid Sans"/>
              </a:rPr>
              <a:t>Decrypting Data Fields at Your Origin</a:t>
            </a:r>
            <a:endParaRPr b="1" sz="1000">
              <a:solidFill>
                <a:srgbClr val="CC6600"/>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44444"/>
                </a:solidFill>
                <a:highlight>
                  <a:srgbClr val="FFFFFF"/>
                </a:highlight>
                <a:latin typeface="Droid Sans"/>
                <a:ea typeface="Droid Sans"/>
                <a:cs typeface="Droid Sans"/>
                <a:sym typeface="Droid Sans"/>
              </a:rPr>
              <a:t>CloudFront encrypts data fields by using the </a:t>
            </a:r>
            <a:r>
              <a:rPr lang="en" sz="1000">
                <a:solidFill>
                  <a:srgbClr val="E48700"/>
                </a:solidFill>
                <a:highlight>
                  <a:srgbClr val="FFFFFF"/>
                </a:highlight>
                <a:uFill>
                  <a:noFill/>
                </a:uFill>
                <a:latin typeface="Droid Sans"/>
                <a:ea typeface="Droid Sans"/>
                <a:cs typeface="Droid Sans"/>
                <a:sym typeface="Droid Sans"/>
                <a:hlinkClick r:id="rId5"/>
              </a:rPr>
              <a:t>AWS Encryption SDK</a:t>
            </a:r>
            <a:r>
              <a:rPr lang="en" sz="1000">
                <a:solidFill>
                  <a:srgbClr val="444444"/>
                </a:solidFill>
                <a:highlight>
                  <a:srgbClr val="FFFFFF"/>
                </a:highlight>
                <a:latin typeface="Droid Sans"/>
                <a:ea typeface="Droid Sans"/>
                <a:cs typeface="Droid Sans"/>
                <a:sym typeface="Droid Sans"/>
              </a:rPr>
              <a:t>. The data remains encrypted throughout your application stack and can be accessed only by applications that have the credentials to decrypt it.</a:t>
            </a:r>
            <a:endParaRPr sz="10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1000">
                <a:solidFill>
                  <a:srgbClr val="444444"/>
                </a:solidFill>
                <a:highlight>
                  <a:srgbClr val="FFFFFF"/>
                </a:highlight>
                <a:latin typeface="Droid Sans"/>
                <a:ea typeface="Droid Sans"/>
                <a:cs typeface="Droid Sans"/>
                <a:sym typeface="Droid Sans"/>
              </a:rPr>
              <a:t>After encryption, the cipher text is base64 encoded. When your applications decrypt the text at the origin, they must first decode the cipher text, and then use the AWS Encryption SDK to decrypt the data.</a:t>
            </a:r>
            <a:endParaRPr sz="10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1200"/>
              </a:spcAft>
              <a:buNone/>
            </a:pPr>
            <a:r>
              <a:t/>
            </a:r>
            <a:endParaRPr sz="900">
              <a:solidFill>
                <a:srgbClr val="444444"/>
              </a:solidFill>
              <a:highlight>
                <a:srgbClr val="FFFFFF"/>
              </a:highlight>
              <a:latin typeface="Droid Sans"/>
              <a:ea typeface="Droid Sans"/>
              <a:cs typeface="Droid Sans"/>
              <a:sym typeface="Droid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R53 - Choosing between Alias and Non-alias record</a:t>
            </a:r>
            <a:endParaRPr sz="1400"/>
          </a:p>
          <a:p>
            <a:pPr indent="0" lvl="0" marL="0" marR="0" rtl="0" algn="l">
              <a:lnSpc>
                <a:spcPct val="115000"/>
              </a:lnSpc>
              <a:spcBef>
                <a:spcPts val="0"/>
              </a:spcBef>
              <a:spcAft>
                <a:spcPts val="0"/>
              </a:spcAft>
              <a:buNone/>
            </a:pPr>
            <a:r>
              <a:rPr b="0" lang="en" sz="900" u="sng">
                <a:solidFill>
                  <a:schemeClr val="hlink"/>
                </a:solidFill>
                <a:latin typeface="Roboto Mono"/>
                <a:ea typeface="Roboto Mono"/>
                <a:cs typeface="Roboto Mono"/>
                <a:sym typeface="Roboto Mono"/>
                <a:hlinkClick r:id="rId3"/>
              </a:rPr>
              <a:t>https://docs.aws.amazon.com/Route53/latest/DeveloperGuide/resource-record-sets-choosing-alias-non-alias.html</a:t>
            </a:r>
            <a:endParaRPr sz="900">
              <a:solidFill>
                <a:schemeClr val="dk1"/>
              </a:solidFill>
              <a:latin typeface="Roboto Mono"/>
              <a:ea typeface="Roboto Mono"/>
              <a:cs typeface="Roboto Mono"/>
              <a:sym typeface="Roboto Mono"/>
            </a:endParaRPr>
          </a:p>
        </p:txBody>
      </p:sp>
      <p:sp>
        <p:nvSpPr>
          <p:cNvPr id="72" name="Google Shape;72;p15"/>
          <p:cNvSpPr txBox="1"/>
          <p:nvPr/>
        </p:nvSpPr>
        <p:spPr>
          <a:xfrm>
            <a:off x="152400" y="737675"/>
            <a:ext cx="8877600" cy="32919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Route 53 </a:t>
            </a:r>
            <a:r>
              <a:rPr i="1" lang="en" sz="1000">
                <a:solidFill>
                  <a:srgbClr val="444444"/>
                </a:solidFill>
                <a:highlight>
                  <a:srgbClr val="FFFFFF"/>
                </a:highlight>
                <a:latin typeface="Roboto Mono"/>
                <a:ea typeface="Roboto Mono"/>
                <a:cs typeface="Roboto Mono"/>
                <a:sym typeface="Roboto Mono"/>
              </a:rPr>
              <a:t>alias records</a:t>
            </a:r>
            <a:r>
              <a:rPr lang="en" sz="1000">
                <a:solidFill>
                  <a:srgbClr val="444444"/>
                </a:solidFill>
                <a:highlight>
                  <a:srgbClr val="FFFFFF"/>
                </a:highlight>
                <a:latin typeface="Roboto Mono"/>
                <a:ea typeface="Roboto Mono"/>
                <a:cs typeface="Roboto Mono"/>
                <a:sym typeface="Roboto Mono"/>
              </a:rPr>
              <a:t> provide a Route 53–specific extension to DNS functionality. Alias records let you route traffic to selected AWS resources, such as CloudFront distributions and Amazon S3 buckets. They also let you route traffic from one record in a hosted zone to another record.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0000FF"/>
                </a:solidFill>
                <a:highlight>
                  <a:srgbClr val="FFFFFF"/>
                </a:highlight>
                <a:latin typeface="Roboto Mono"/>
                <a:ea typeface="Roboto Mono"/>
                <a:cs typeface="Roboto Mono"/>
                <a:sym typeface="Roboto Mono"/>
              </a:rPr>
              <a:t>Unlike a CNAME record, you can create an alias record at the top node of a DNS namespace, also known as the </a:t>
            </a:r>
            <a:r>
              <a:rPr i="1" lang="en" sz="1000">
                <a:solidFill>
                  <a:srgbClr val="0000FF"/>
                </a:solidFill>
                <a:highlight>
                  <a:srgbClr val="FFFFFF"/>
                </a:highlight>
                <a:latin typeface="Roboto Mono"/>
                <a:ea typeface="Roboto Mono"/>
                <a:cs typeface="Roboto Mono"/>
                <a:sym typeface="Roboto Mono"/>
              </a:rPr>
              <a:t>zone apex</a:t>
            </a:r>
            <a:r>
              <a:rPr lang="en" sz="1000">
                <a:solidFill>
                  <a:srgbClr val="0000FF"/>
                </a:solidFill>
                <a:highlight>
                  <a:srgbClr val="FFFFFF"/>
                </a:highlight>
                <a:latin typeface="Roboto Mono"/>
                <a:ea typeface="Roboto Mono"/>
                <a:cs typeface="Roboto Mono"/>
                <a:sym typeface="Roboto Mono"/>
              </a:rPr>
              <a:t>. For example, if you register the DNS name example.com, the zone apex is example.com. You can't create a CNAME record for example.com, but you can create an alias record for example.com that routes traffic to www.example.com.</a:t>
            </a:r>
            <a:endParaRPr sz="10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When R53 receives a DNS query for an alias record, Route 53 responds with the applicable value for that resource:</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 Amazon API Gateway custom regional API or edge-optimized API</a:t>
            </a:r>
            <a:r>
              <a:rPr lang="en" sz="1000">
                <a:solidFill>
                  <a:srgbClr val="444444"/>
                </a:solidFill>
                <a:highlight>
                  <a:srgbClr val="FFFFFF"/>
                </a:highlight>
                <a:latin typeface="Roboto Mono"/>
                <a:ea typeface="Roboto Mono"/>
                <a:cs typeface="Roboto Mono"/>
                <a:sym typeface="Roboto Mono"/>
              </a:rPr>
              <a:t> – Route 53 responds with one or more IP addresses for your API.</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 Amazon VPC interface endpoint</a:t>
            </a:r>
            <a:r>
              <a:rPr lang="en" sz="1000">
                <a:solidFill>
                  <a:srgbClr val="444444"/>
                </a:solidFill>
                <a:highlight>
                  <a:srgbClr val="FFFFFF"/>
                </a:highlight>
                <a:latin typeface="Roboto Mono"/>
                <a:ea typeface="Roboto Mono"/>
                <a:cs typeface="Roboto Mono"/>
                <a:sym typeface="Roboto Mono"/>
              </a:rPr>
              <a:t> – responds with one or more IP addresses for your interface endpoint.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 CloudFront distribution</a:t>
            </a:r>
            <a:r>
              <a:rPr lang="en" sz="1000">
                <a:solidFill>
                  <a:srgbClr val="444444"/>
                </a:solidFill>
                <a:highlight>
                  <a:srgbClr val="FFFFFF"/>
                </a:highlight>
                <a:latin typeface="Roboto Mono"/>
                <a:ea typeface="Roboto Mono"/>
                <a:cs typeface="Roboto Mono"/>
                <a:sym typeface="Roboto Mono"/>
              </a:rPr>
              <a:t> – Route 53 responds with one or more IP addresses for CloudFront edge servers that can serve your content.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 Elastic Beanstalk environment</a:t>
            </a:r>
            <a:r>
              <a:rPr lang="en" sz="1000">
                <a:solidFill>
                  <a:srgbClr val="444444"/>
                </a:solidFill>
                <a:highlight>
                  <a:srgbClr val="FFFFFF"/>
                </a:highlight>
                <a:latin typeface="Roboto Mono"/>
                <a:ea typeface="Roboto Mono"/>
                <a:cs typeface="Roboto Mono"/>
                <a:sym typeface="Roboto Mono"/>
              </a:rPr>
              <a:t> – Route 53 responds with one or more IP addresses for the environment.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 ELB load balancer</a:t>
            </a:r>
            <a:r>
              <a:rPr lang="en" sz="1000">
                <a:solidFill>
                  <a:srgbClr val="444444"/>
                </a:solidFill>
                <a:highlight>
                  <a:srgbClr val="FFFFFF"/>
                </a:highlight>
                <a:latin typeface="Roboto Mono"/>
                <a:ea typeface="Roboto Mono"/>
                <a:cs typeface="Roboto Mono"/>
                <a:sym typeface="Roboto Mono"/>
              </a:rPr>
              <a:t> – Route 53 responds with one or more IP addresses for the load balancer.</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 Amazon S3 bucket that is configured as a static website</a:t>
            </a:r>
            <a:r>
              <a:rPr lang="en" sz="1000">
                <a:solidFill>
                  <a:srgbClr val="444444"/>
                </a:solidFill>
                <a:highlight>
                  <a:srgbClr val="FFFFFF"/>
                </a:highlight>
                <a:latin typeface="Roboto Mono"/>
                <a:ea typeface="Roboto Mono"/>
                <a:cs typeface="Roboto Mono"/>
                <a:sym typeface="Roboto Mono"/>
              </a:rPr>
              <a:t> – Route 53 responds with one IP address for the Amazon S3 bucket.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Another Route 53 record in the same hosted zone</a:t>
            </a:r>
            <a:r>
              <a:rPr lang="en" sz="1000">
                <a:solidFill>
                  <a:srgbClr val="444444"/>
                </a:solidFill>
                <a:highlight>
                  <a:srgbClr val="FFFFFF"/>
                </a:highlight>
                <a:latin typeface="Roboto Mono"/>
                <a:ea typeface="Roboto Mono"/>
                <a:cs typeface="Roboto Mono"/>
                <a:sym typeface="Roboto Mono"/>
              </a:rPr>
              <a:t> – Route 53 responds as if the query is for the record that is referenced by the alias record.</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When you use an alias record to route traffic to an AWS resource, Route 53 automatically recognizes changes in the resource. For example, suppose an alias record for example.com points to an ELB load balancer at lb1-1234.us-east-2.elb.amazonaws.com. If the IP address of the load balancer changes, Route 53 automatically starts to respond to DNS queries using the new IP address.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2"/>
          <p:cNvPicPr preferRelativeResize="0"/>
          <p:nvPr/>
        </p:nvPicPr>
        <p:blipFill>
          <a:blip r:embed="rId3">
            <a:alphaModFix/>
          </a:blip>
          <a:stretch>
            <a:fillRect/>
          </a:stretch>
        </p:blipFill>
        <p:spPr>
          <a:xfrm>
            <a:off x="2737775" y="37425"/>
            <a:ext cx="3370124" cy="643975"/>
          </a:xfrm>
          <a:prstGeom prst="rect">
            <a:avLst/>
          </a:prstGeom>
          <a:noFill/>
          <a:ln>
            <a:noFill/>
          </a:ln>
        </p:spPr>
      </p:pic>
      <p:sp>
        <p:nvSpPr>
          <p:cNvPr id="269" name="Google Shape;269;p42"/>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CloudFront - Enabling SSL</a:t>
            </a:r>
            <a:endParaRPr sz="1400"/>
          </a:p>
          <a:p>
            <a:pPr indent="0" lvl="0" marL="0" rtl="0" algn="l">
              <a:lnSpc>
                <a:spcPct val="100000"/>
              </a:lnSpc>
              <a:spcBef>
                <a:spcPts val="0"/>
              </a:spcBef>
              <a:spcAft>
                <a:spcPts val="600"/>
              </a:spcAft>
              <a:buNone/>
            </a:pPr>
            <a:r>
              <a:rPr b="0" lang="en" sz="1100" u="sng">
                <a:solidFill>
                  <a:schemeClr val="hlink"/>
                </a:solidFill>
                <a:latin typeface="Droid Sans"/>
                <a:ea typeface="Droid Sans"/>
                <a:cs typeface="Droid Sans"/>
                <a:sym typeface="Droid Sans"/>
                <a:hlinkClick r:id="rId4"/>
              </a:rPr>
              <a:t>https://aws.amazon.com/premiumsupport/knowledge-center/elb-ssl-tls-certificate-https/</a:t>
            </a:r>
            <a:endParaRPr sz="900">
              <a:solidFill>
                <a:srgbClr val="999999"/>
              </a:solidFill>
              <a:latin typeface="Droid Sans"/>
              <a:ea typeface="Droid Sans"/>
              <a:cs typeface="Droid Sans"/>
              <a:sym typeface="Droid Sans"/>
            </a:endParaRPr>
          </a:p>
        </p:txBody>
      </p:sp>
      <p:sp>
        <p:nvSpPr>
          <p:cNvPr id="270" name="Google Shape;270;p42"/>
          <p:cNvSpPr txBox="1"/>
          <p:nvPr/>
        </p:nvSpPr>
        <p:spPr>
          <a:xfrm>
            <a:off x="76200" y="9144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33333"/>
                </a:solidFill>
              </a:rPr>
              <a:t>If you don't have a certificate issued for your domain name, you can </a:t>
            </a:r>
            <a:endParaRPr sz="1050">
              <a:solidFill>
                <a:srgbClr val="333333"/>
              </a:solidFill>
            </a:endParaRPr>
          </a:p>
          <a:p>
            <a:pPr indent="-112395" lvl="0" marL="91440" rtl="0" algn="l">
              <a:lnSpc>
                <a:spcPct val="115000"/>
              </a:lnSpc>
              <a:spcBef>
                <a:spcPts val="1100"/>
              </a:spcBef>
              <a:spcAft>
                <a:spcPts val="0"/>
              </a:spcAft>
              <a:buSzPts val="1050"/>
              <a:buAutoNum type="arabicPeriod"/>
            </a:pPr>
            <a:r>
              <a:rPr lang="en" sz="1050">
                <a:solidFill>
                  <a:srgbClr val="333333"/>
                </a:solidFill>
              </a:rPr>
              <a:t>R</a:t>
            </a:r>
            <a:r>
              <a:rPr lang="en" sz="1050">
                <a:solidFill>
                  <a:srgbClr val="005B86"/>
                </a:solidFill>
                <a:uFill>
                  <a:noFill/>
                </a:uFill>
                <a:hlinkClick r:id="rId5"/>
              </a:rPr>
              <a:t>equest a public certificate</a:t>
            </a:r>
            <a:r>
              <a:rPr lang="en" sz="1050">
                <a:solidFill>
                  <a:srgbClr val="333333"/>
                </a:solidFill>
              </a:rPr>
              <a:t> using ACM OR </a:t>
            </a:r>
            <a:endParaRPr sz="1050">
              <a:solidFill>
                <a:srgbClr val="333333"/>
              </a:solidFill>
            </a:endParaRPr>
          </a:p>
          <a:p>
            <a:pPr indent="-112395" lvl="0" marL="91440" rtl="0" algn="l">
              <a:lnSpc>
                <a:spcPct val="115000"/>
              </a:lnSpc>
              <a:spcBef>
                <a:spcPts val="0"/>
              </a:spcBef>
              <a:spcAft>
                <a:spcPts val="0"/>
              </a:spcAft>
              <a:buSzPts val="1050"/>
              <a:buAutoNum type="arabicPeriod"/>
            </a:pPr>
            <a:r>
              <a:rPr lang="en" sz="1050">
                <a:solidFill>
                  <a:srgbClr val="333333"/>
                </a:solidFill>
              </a:rPr>
              <a:t>To use a third-party certificate with a load balancer, you can either </a:t>
            </a:r>
            <a:r>
              <a:rPr lang="en" sz="1050">
                <a:solidFill>
                  <a:srgbClr val="005B86"/>
                </a:solidFill>
                <a:uFill>
                  <a:noFill/>
                </a:uFill>
                <a:hlinkClick r:id="rId6"/>
              </a:rPr>
              <a:t>import the certificate</a:t>
            </a:r>
            <a:r>
              <a:rPr lang="en" sz="1050">
                <a:solidFill>
                  <a:srgbClr val="333333"/>
                </a:solidFill>
              </a:rPr>
              <a:t> into ACM OR</a:t>
            </a:r>
            <a:endParaRPr sz="1050">
              <a:solidFill>
                <a:srgbClr val="333333"/>
              </a:solidFill>
            </a:endParaRPr>
          </a:p>
          <a:p>
            <a:pPr indent="-112395" lvl="0" marL="91440" rtl="0" algn="l">
              <a:lnSpc>
                <a:spcPct val="115000"/>
              </a:lnSpc>
              <a:spcBef>
                <a:spcPts val="0"/>
              </a:spcBef>
              <a:spcAft>
                <a:spcPts val="0"/>
              </a:spcAft>
              <a:buSzPts val="1050"/>
              <a:buAutoNum type="arabicPeriod"/>
            </a:pPr>
            <a:r>
              <a:rPr lang="en" sz="1050">
                <a:solidFill>
                  <a:srgbClr val="005B86"/>
                </a:solidFill>
                <a:uFill>
                  <a:noFill/>
                </a:uFill>
                <a:hlinkClick r:id="rId7"/>
              </a:rPr>
              <a:t>upload a certificate</a:t>
            </a:r>
            <a:r>
              <a:rPr lang="en" sz="1050">
                <a:solidFill>
                  <a:srgbClr val="333333"/>
                </a:solidFill>
              </a:rPr>
              <a:t> to IAM certificate store</a:t>
            </a:r>
            <a:endParaRPr sz="1050">
              <a:solidFill>
                <a:srgbClr val="333333"/>
              </a:solidFill>
            </a:endParaRPr>
          </a:p>
          <a:p>
            <a:pPr indent="0" lvl="0" marL="0" rtl="0" algn="l">
              <a:lnSpc>
                <a:spcPct val="115000"/>
              </a:lnSpc>
              <a:spcBef>
                <a:spcPts val="1100"/>
              </a:spcBef>
              <a:spcAft>
                <a:spcPts val="0"/>
              </a:spcAft>
              <a:buNone/>
            </a:pPr>
            <a:r>
              <a:rPr lang="en" sz="1050">
                <a:solidFill>
                  <a:srgbClr val="333333"/>
                </a:solidFill>
              </a:rPr>
              <a:t>Note: ACM certificates can be used only with following </a:t>
            </a:r>
            <a:r>
              <a:rPr lang="en" sz="1050">
                <a:solidFill>
                  <a:srgbClr val="005B86"/>
                </a:solidFill>
                <a:uFill>
                  <a:noFill/>
                </a:uFill>
                <a:hlinkClick r:id="rId8"/>
              </a:rPr>
              <a:t>services integrated with ACM</a:t>
            </a:r>
            <a:r>
              <a:rPr lang="en" sz="1050">
                <a:solidFill>
                  <a:srgbClr val="333333"/>
                </a:solidFill>
              </a:rPr>
              <a:t>:</a:t>
            </a:r>
            <a:endParaRPr sz="1050">
              <a:solidFill>
                <a:srgbClr val="333333"/>
              </a:solidFill>
            </a:endParaRPr>
          </a:p>
          <a:p>
            <a:pPr indent="-295275" lvl="0" marL="457200" rtl="0" algn="l">
              <a:lnSpc>
                <a:spcPct val="115000"/>
              </a:lnSpc>
              <a:spcBef>
                <a:spcPts val="1100"/>
              </a:spcBef>
              <a:spcAft>
                <a:spcPts val="0"/>
              </a:spcAft>
              <a:buClr>
                <a:srgbClr val="333333"/>
              </a:buClr>
              <a:buSzPts val="1050"/>
              <a:buChar char="●"/>
            </a:pPr>
            <a:r>
              <a:rPr lang="en" sz="1050">
                <a:solidFill>
                  <a:srgbClr val="333333"/>
                </a:solidFill>
              </a:rPr>
              <a:t>ELB</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CloudFront</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API Gateway</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ElasticBeanstalk</a:t>
            </a:r>
            <a:endParaRPr sz="1050">
              <a:solidFill>
                <a:srgbClr val="333333"/>
              </a:solidFill>
            </a:endParaRPr>
          </a:p>
          <a:p>
            <a:pPr indent="0" lvl="0" marL="0" rtl="0" algn="l">
              <a:lnSpc>
                <a:spcPct val="115000"/>
              </a:lnSpc>
              <a:spcBef>
                <a:spcPts val="1100"/>
              </a:spcBef>
              <a:spcAft>
                <a:spcPts val="1100"/>
              </a:spcAft>
              <a:buNone/>
            </a:pPr>
            <a:r>
              <a:rPr lang="en" sz="1050">
                <a:solidFill>
                  <a:srgbClr val="FF0000"/>
                </a:solidFill>
              </a:rPr>
              <a:t>To use the ACM certificates with Amazon CloudFront, the certificates must be imported or requested in the US East (N. Virginia) Region.</a:t>
            </a:r>
            <a:endParaRPr sz="1050">
              <a:solidFill>
                <a:srgbClr val="FF0000"/>
              </a:solidFill>
            </a:endParaRPr>
          </a:p>
        </p:txBody>
      </p:sp>
      <p:graphicFrame>
        <p:nvGraphicFramePr>
          <p:cNvPr id="271" name="Google Shape;271;p42"/>
          <p:cNvGraphicFramePr/>
          <p:nvPr/>
        </p:nvGraphicFramePr>
        <p:xfrm>
          <a:off x="3076200" y="914400"/>
          <a:ext cx="3000000" cy="3000000"/>
        </p:xfrm>
        <a:graphic>
          <a:graphicData uri="http://schemas.openxmlformats.org/drawingml/2006/table">
            <a:tbl>
              <a:tblPr>
                <a:noFill/>
                <a:tableStyleId>{7273E61A-5CB6-44F3-97FB-D850129AEB9B}</a:tableStyleId>
              </a:tblPr>
              <a:tblGrid>
                <a:gridCol w="1735400"/>
                <a:gridCol w="1144425"/>
                <a:gridCol w="396300"/>
              </a:tblGrid>
              <a:tr h="302975">
                <a:tc>
                  <a:txBody>
                    <a:bodyPr/>
                    <a:lstStyle/>
                    <a:p>
                      <a:pPr indent="0" lvl="0" marL="0" rtl="0" algn="l">
                        <a:lnSpc>
                          <a:spcPct val="100000"/>
                        </a:lnSpc>
                        <a:spcBef>
                          <a:spcPts val="1100"/>
                        </a:spcBef>
                        <a:spcAft>
                          <a:spcPts val="1100"/>
                        </a:spcAft>
                        <a:buNone/>
                      </a:pPr>
                      <a:r>
                        <a:rPr lang="en" sz="1050">
                          <a:solidFill>
                            <a:srgbClr val="333333"/>
                          </a:solidFill>
                        </a:rPr>
                        <a:t>Algorithm</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1100"/>
                        </a:spcBef>
                        <a:spcAft>
                          <a:spcPts val="1100"/>
                        </a:spcAft>
                        <a:buNone/>
                      </a:pPr>
                      <a:r>
                        <a:rPr lang="en" sz="1050">
                          <a:solidFill>
                            <a:srgbClr val="333333"/>
                          </a:solidFill>
                        </a:rPr>
                        <a:t>ACM (Preferred)</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1100"/>
                        </a:spcBef>
                        <a:spcAft>
                          <a:spcPts val="1100"/>
                        </a:spcAft>
                        <a:buNone/>
                      </a:pPr>
                      <a:r>
                        <a:rPr lang="en" sz="1050">
                          <a:solidFill>
                            <a:srgbClr val="333333"/>
                          </a:solidFill>
                        </a:rPr>
                        <a:t>IAM</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210775">
                <a:tc>
                  <a:txBody>
                    <a:bodyPr/>
                    <a:lstStyle/>
                    <a:p>
                      <a:pPr indent="0" lvl="0" marL="0" rtl="0" algn="l">
                        <a:lnSpc>
                          <a:spcPct val="100000"/>
                        </a:lnSpc>
                        <a:spcBef>
                          <a:spcPts val="0"/>
                        </a:spcBef>
                        <a:spcAft>
                          <a:spcPts val="0"/>
                        </a:spcAft>
                        <a:buNone/>
                      </a:pPr>
                      <a:r>
                        <a:rPr lang="en" sz="1050">
                          <a:solidFill>
                            <a:srgbClr val="333333"/>
                          </a:solidFill>
                        </a:rPr>
                        <a:t>1024-bit RSA (RSA_1024)</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r>
              <a:tr h="210775">
                <a:tc>
                  <a:txBody>
                    <a:bodyPr/>
                    <a:lstStyle/>
                    <a:p>
                      <a:pPr indent="0" lvl="0" marL="0" rtl="0" algn="l">
                        <a:lnSpc>
                          <a:spcPct val="100000"/>
                        </a:lnSpc>
                        <a:spcBef>
                          <a:spcPts val="0"/>
                        </a:spcBef>
                        <a:spcAft>
                          <a:spcPts val="0"/>
                        </a:spcAft>
                        <a:buNone/>
                      </a:pPr>
                      <a:r>
                        <a:rPr lang="en" sz="1050">
                          <a:solidFill>
                            <a:srgbClr val="333333"/>
                          </a:solidFill>
                        </a:rPr>
                        <a:t>2048-bit RSA (RSA_2048)</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r h="210775">
                <a:tc>
                  <a:txBody>
                    <a:bodyPr/>
                    <a:lstStyle/>
                    <a:p>
                      <a:pPr indent="0" lvl="0" marL="0" rtl="0" algn="l">
                        <a:lnSpc>
                          <a:spcPct val="100000"/>
                        </a:lnSpc>
                        <a:spcBef>
                          <a:spcPts val="0"/>
                        </a:spcBef>
                        <a:spcAft>
                          <a:spcPts val="0"/>
                        </a:spcAft>
                        <a:buNone/>
                      </a:pPr>
                      <a:r>
                        <a:rPr lang="en" sz="1050">
                          <a:solidFill>
                            <a:srgbClr val="333333"/>
                          </a:solidFill>
                        </a:rPr>
                        <a:t>RSA (up to 16384 bits)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c>
                  <a:txBody>
                    <a:bodyPr/>
                    <a:lstStyle/>
                    <a:p>
                      <a:pPr indent="0" lvl="0" marL="0" rtl="0" algn="l">
                        <a:lnSpc>
                          <a:spcPct val="100000"/>
                        </a:lnSpc>
                        <a:spcBef>
                          <a:spcPts val="0"/>
                        </a:spcBef>
                        <a:spcAft>
                          <a:spcPts val="0"/>
                        </a:spcAft>
                        <a:buNone/>
                      </a:pPr>
                      <a:r>
                        <a:rPr lang="en" sz="1050">
                          <a:solidFill>
                            <a:srgbClr val="333333"/>
                          </a:solidFill>
                        </a:rPr>
                        <a:t> </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solidFill>
                      <a:srgbClr val="F7F7F7"/>
                    </a:solidFill>
                  </a:tcPr>
                </a:tc>
              </a:tr>
              <a:tr h="210775">
                <a:tc>
                  <a:txBody>
                    <a:bodyPr/>
                    <a:lstStyle/>
                    <a:p>
                      <a:pPr indent="0" lvl="0" marL="0" rtl="0" algn="l">
                        <a:lnSpc>
                          <a:spcPct val="100000"/>
                        </a:lnSpc>
                        <a:spcBef>
                          <a:spcPts val="0"/>
                        </a:spcBef>
                        <a:spcAft>
                          <a:spcPts val="0"/>
                        </a:spcAft>
                        <a:buNone/>
                      </a:pPr>
                      <a:r>
                        <a:rPr lang="en" sz="1050">
                          <a:solidFill>
                            <a:srgbClr val="333333"/>
                          </a:solidFill>
                        </a:rPr>
                        <a:t>Elliptic Curve (ECDSA)</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50">
                          <a:solidFill>
                            <a:srgbClr val="333333"/>
                          </a:solidFill>
                        </a:rPr>
                        <a:t> </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50">
                          <a:solidFill>
                            <a:srgbClr val="333333"/>
                          </a:solidFill>
                        </a:rPr>
                        <a:t>Yes</a:t>
                      </a:r>
                      <a:endParaRPr sz="1050">
                        <a:solidFill>
                          <a:srgbClr val="333333"/>
                        </a:solidFill>
                      </a:endParaRPr>
                    </a:p>
                  </a:txBody>
                  <a:tcPr marT="0" marB="0" marR="76200" marL="76200">
                    <a:lnL cap="flat" cmpd="sng" w="9525">
                      <a:solidFill>
                        <a:srgbClr val="C9DAF8"/>
                      </a:solidFill>
                      <a:prstDash val="solid"/>
                      <a:round/>
                      <a:headEnd len="sm" w="sm" type="none"/>
                      <a:tailEnd len="sm" w="sm" type="none"/>
                    </a:lnL>
                    <a:lnR cap="flat" cmpd="sng" w="9525">
                      <a:solidFill>
                        <a:srgbClr val="C9DAF8"/>
                      </a:solidFill>
                      <a:prstDash val="solid"/>
                      <a:round/>
                      <a:headEnd len="sm" w="sm" type="none"/>
                      <a:tailEnd len="sm" w="sm" type="none"/>
                    </a:lnR>
                    <a:lnT cap="flat" cmpd="sng" w="9525">
                      <a:solidFill>
                        <a:srgbClr val="C9DAF8"/>
                      </a:solidFill>
                      <a:prstDash val="solid"/>
                      <a:round/>
                      <a:headEnd len="sm" w="sm" type="none"/>
                      <a:tailEnd len="sm" w="sm" type="none"/>
                    </a:lnT>
                    <a:lnB cap="flat" cmpd="sng" w="9525">
                      <a:solidFill>
                        <a:srgbClr val="C9DAF8"/>
                      </a:solidFill>
                      <a:prstDash val="solid"/>
                      <a:round/>
                      <a:headEnd len="sm" w="sm" type="none"/>
                      <a:tailEnd len="sm" w="sm" type="none"/>
                    </a:lnB>
                  </a:tcPr>
                </a:tc>
              </a:tr>
            </a:tbl>
          </a:graphicData>
        </a:graphic>
      </p:graphicFrame>
      <p:pic>
        <p:nvPicPr>
          <p:cNvPr id="272" name="Google Shape;272;p42"/>
          <p:cNvPicPr preferRelativeResize="0"/>
          <p:nvPr/>
        </p:nvPicPr>
        <p:blipFill>
          <a:blip r:embed="rId9">
            <a:alphaModFix/>
          </a:blip>
          <a:stretch>
            <a:fillRect/>
          </a:stretch>
        </p:blipFill>
        <p:spPr>
          <a:xfrm>
            <a:off x="6164718" y="0"/>
            <a:ext cx="2736894" cy="643975"/>
          </a:xfrm>
          <a:prstGeom prst="rect">
            <a:avLst/>
          </a:prstGeom>
          <a:noFill/>
          <a:ln>
            <a:noFill/>
          </a:ln>
        </p:spPr>
      </p:pic>
      <p:sp>
        <p:nvSpPr>
          <p:cNvPr id="273" name="Google Shape;273;p42"/>
          <p:cNvSpPr txBox="1"/>
          <p:nvPr/>
        </p:nvSpPr>
        <p:spPr>
          <a:xfrm>
            <a:off x="3124200" y="2209800"/>
            <a:ext cx="30000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4A86E8"/>
                </a:solidFill>
              </a:rPr>
              <a:t>Although ACM allows you to import certificates with a key algorithm of 4096-bit RSA and EC, these certificates can't be associated with load balancers through integration with ACM.</a:t>
            </a:r>
            <a:endParaRPr i="1" sz="1050">
              <a:solidFill>
                <a:srgbClr val="4A86E8"/>
              </a:solidFill>
            </a:endParaRPr>
          </a:p>
          <a:p>
            <a:pPr indent="0" lvl="0" marL="0" rtl="0" algn="l">
              <a:spcBef>
                <a:spcPts val="0"/>
              </a:spcBef>
              <a:spcAft>
                <a:spcPts val="0"/>
              </a:spcAft>
              <a:buNone/>
            </a:pPr>
            <a:r>
              <a:t/>
            </a:r>
            <a:endParaRPr i="1" sz="1050">
              <a:solidFill>
                <a:srgbClr val="4A86E8"/>
              </a:solidFill>
            </a:endParaRPr>
          </a:p>
          <a:p>
            <a:pPr indent="0" lvl="0" marL="0" rtl="0" algn="l">
              <a:lnSpc>
                <a:spcPct val="115000"/>
              </a:lnSpc>
              <a:spcBef>
                <a:spcPts val="0"/>
              </a:spcBef>
              <a:spcAft>
                <a:spcPts val="0"/>
              </a:spcAft>
              <a:buNone/>
            </a:pPr>
            <a:r>
              <a:rPr lang="en" sz="1050">
                <a:solidFill>
                  <a:srgbClr val="333333"/>
                </a:solidFill>
              </a:rPr>
              <a:t>Classic Load Balancer doesn't support adding multiple certificates. To add multiple certificates for different domains to a load balancer, do one of the following:</a:t>
            </a:r>
            <a:endParaRPr sz="1050">
              <a:solidFill>
                <a:srgbClr val="333333"/>
              </a:solidFill>
            </a:endParaRPr>
          </a:p>
          <a:p>
            <a:pPr indent="-112394" lvl="0" marL="118871" rtl="0" algn="l">
              <a:lnSpc>
                <a:spcPct val="115000"/>
              </a:lnSpc>
              <a:spcBef>
                <a:spcPts val="1100"/>
              </a:spcBef>
              <a:spcAft>
                <a:spcPts val="0"/>
              </a:spcAft>
              <a:buClr>
                <a:srgbClr val="333333"/>
              </a:buClr>
              <a:buSzPts val="1050"/>
              <a:buChar char="●"/>
            </a:pPr>
            <a:r>
              <a:rPr lang="en" sz="1050">
                <a:solidFill>
                  <a:srgbClr val="333333"/>
                </a:solidFill>
              </a:rPr>
              <a:t>Use a SAN certificate to validate multiple domains behind the load balancer, including wildcard domains, with ACM</a:t>
            </a:r>
            <a:endParaRPr sz="1050">
              <a:solidFill>
                <a:srgbClr val="333333"/>
              </a:solidFill>
            </a:endParaRPr>
          </a:p>
          <a:p>
            <a:pPr indent="-112394" lvl="0" marL="118871" rtl="0" algn="l">
              <a:lnSpc>
                <a:spcPct val="115000"/>
              </a:lnSpc>
              <a:spcBef>
                <a:spcPts val="0"/>
              </a:spcBef>
              <a:spcAft>
                <a:spcPts val="0"/>
              </a:spcAft>
              <a:buClr>
                <a:srgbClr val="333333"/>
              </a:buClr>
              <a:buSzPts val="1050"/>
              <a:buChar char="●"/>
            </a:pPr>
            <a:r>
              <a:rPr lang="en" sz="1050">
                <a:solidFill>
                  <a:srgbClr val="333333"/>
                </a:solidFill>
              </a:rPr>
              <a:t>Use an ALB, which supports multiple SSL certificates and smart certificate selection using Server Name Indication (SNI).</a:t>
            </a:r>
            <a:endParaRPr i="1" sz="1050">
              <a:solidFill>
                <a:srgbClr val="4A86E8"/>
              </a:solidFill>
            </a:endParaRPr>
          </a:p>
        </p:txBody>
      </p:sp>
      <p:sp>
        <p:nvSpPr>
          <p:cNvPr id="274" name="Google Shape;274;p42"/>
          <p:cNvSpPr txBox="1"/>
          <p:nvPr/>
        </p:nvSpPr>
        <p:spPr>
          <a:xfrm>
            <a:off x="6502850" y="685800"/>
            <a:ext cx="2669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47911"/>
                </a:solidFill>
                <a:highlight>
                  <a:srgbClr val="FFFFFF"/>
                </a:highlight>
                <a:latin typeface="Droid Sans"/>
                <a:ea typeface="Droid Sans"/>
                <a:cs typeface="Droid Sans"/>
                <a:sym typeface="Droid Sans"/>
              </a:rPr>
              <a:t>ACM Certificate Characteristics:</a:t>
            </a:r>
            <a:endParaRPr b="1" sz="1000">
              <a:solidFill>
                <a:srgbClr val="E47911"/>
              </a:solidFill>
              <a:highlight>
                <a:srgbClr val="FFFFFF"/>
              </a:highlight>
              <a:latin typeface="Droid Sans"/>
              <a:ea typeface="Droid Sans"/>
              <a:cs typeface="Droid Sans"/>
              <a:sym typeface="Droid Sans"/>
            </a:endParaRPr>
          </a:p>
          <a:p>
            <a:pPr indent="0" lvl="0" marL="0" rtl="0" algn="l">
              <a:lnSpc>
                <a:spcPct val="100000"/>
              </a:lnSpc>
              <a:spcBef>
                <a:spcPts val="600"/>
              </a:spcBef>
              <a:spcAft>
                <a:spcPts val="0"/>
              </a:spcAft>
              <a:buNone/>
            </a:pPr>
            <a:r>
              <a:rPr lang="en" sz="1000">
                <a:solidFill>
                  <a:srgbClr val="4A86E8"/>
                </a:solidFill>
                <a:highlight>
                  <a:srgbClr val="FFFFFF"/>
                </a:highlight>
                <a:latin typeface="Droid Sans"/>
                <a:ea typeface="Droid Sans"/>
                <a:cs typeface="Droid Sans"/>
                <a:sym typeface="Droid Sans"/>
              </a:rPr>
              <a:t>Domain Validation: </a:t>
            </a:r>
            <a:r>
              <a:rPr lang="en" sz="900">
                <a:solidFill>
                  <a:srgbClr val="444444"/>
                </a:solidFill>
                <a:highlight>
                  <a:srgbClr val="FFFFFF"/>
                </a:highlight>
                <a:latin typeface="Droid Sans"/>
                <a:ea typeface="Droid Sans"/>
                <a:cs typeface="Droid Sans"/>
                <a:sym typeface="Droid Sans"/>
              </a:rPr>
              <a:t>does not provide extended validation (EV) certificates or organization validation (OV) certificates.</a:t>
            </a:r>
            <a:endParaRPr sz="9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Validity period-13 months</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Managed Renewal and Deployment</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Browser and Application Trust</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Multiple Domain Names</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Wildcard Names</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0"/>
              </a:spcBef>
              <a:spcAft>
                <a:spcPts val="0"/>
              </a:spcAft>
              <a:buNone/>
            </a:pPr>
            <a:r>
              <a:rPr lang="en" sz="1000">
                <a:solidFill>
                  <a:srgbClr val="4A86E8"/>
                </a:solidFill>
                <a:highlight>
                  <a:srgbClr val="FFFFFF"/>
                </a:highlight>
                <a:latin typeface="Droid Sans"/>
                <a:ea typeface="Droid Sans"/>
                <a:cs typeface="Droid Sans"/>
                <a:sym typeface="Droid Sans"/>
              </a:rPr>
              <a:t>Algorithms</a:t>
            </a:r>
            <a:endParaRPr sz="1000">
              <a:solidFill>
                <a:srgbClr val="4A86E8"/>
              </a:solidFill>
              <a:highlight>
                <a:srgbClr val="FFFFFF"/>
              </a:highlight>
              <a:latin typeface="Droid Sans"/>
              <a:ea typeface="Droid Sans"/>
              <a:cs typeface="Droid Sans"/>
              <a:sym typeface="Droid Sans"/>
            </a:endParaRPr>
          </a:p>
          <a:p>
            <a:pPr indent="-292100" lvl="0" marL="457200" rtl="0" algn="l">
              <a:lnSpc>
                <a:spcPct val="100000"/>
              </a:lnSpc>
              <a:spcBef>
                <a:spcPts val="0"/>
              </a:spcBef>
              <a:spcAft>
                <a:spcPts val="0"/>
              </a:spcAft>
              <a:buClr>
                <a:srgbClr val="444444"/>
              </a:buClr>
              <a:buSzPts val="1000"/>
              <a:buChar char="●"/>
            </a:pPr>
            <a:r>
              <a:rPr lang="en" sz="1000">
                <a:solidFill>
                  <a:srgbClr val="444444"/>
                </a:solidFill>
                <a:highlight>
                  <a:srgbClr val="FFFFFF"/>
                </a:highlight>
                <a:latin typeface="Droid Sans"/>
                <a:ea typeface="Droid Sans"/>
                <a:cs typeface="Droid Sans"/>
                <a:sym typeface="Droid Sans"/>
              </a:rPr>
              <a:t>2048-bit RSA (RSA_2048)</a:t>
            </a:r>
            <a:endParaRPr sz="1000">
              <a:solidFill>
                <a:srgbClr val="444444"/>
              </a:solidFill>
              <a:highlight>
                <a:srgbClr val="FFFFFF"/>
              </a:highlight>
              <a:latin typeface="Droid Sans"/>
              <a:ea typeface="Droid Sans"/>
              <a:cs typeface="Droid Sans"/>
              <a:sym typeface="Droid Sans"/>
            </a:endParaRPr>
          </a:p>
          <a:p>
            <a:pPr indent="-292100" lvl="0" marL="457200" rtl="0" algn="l">
              <a:lnSpc>
                <a:spcPct val="100000"/>
              </a:lnSpc>
              <a:spcBef>
                <a:spcPts val="0"/>
              </a:spcBef>
              <a:spcAft>
                <a:spcPts val="0"/>
              </a:spcAft>
              <a:buClr>
                <a:srgbClr val="444444"/>
              </a:buClr>
              <a:buSzPts val="1000"/>
              <a:buChar char="●"/>
            </a:pPr>
            <a:r>
              <a:rPr lang="en" sz="1000">
                <a:solidFill>
                  <a:srgbClr val="444444"/>
                </a:solidFill>
                <a:highlight>
                  <a:srgbClr val="FFFFFF"/>
                </a:highlight>
                <a:latin typeface="Droid Sans"/>
                <a:ea typeface="Droid Sans"/>
                <a:cs typeface="Droid Sans"/>
                <a:sym typeface="Droid Sans"/>
              </a:rPr>
              <a:t>4096-bit RSA (RSA_4096)</a:t>
            </a:r>
            <a:endParaRPr sz="1000">
              <a:solidFill>
                <a:srgbClr val="444444"/>
              </a:solidFill>
              <a:highlight>
                <a:srgbClr val="FFFFFF"/>
              </a:highlight>
              <a:latin typeface="Droid Sans"/>
              <a:ea typeface="Droid Sans"/>
              <a:cs typeface="Droid Sans"/>
              <a:sym typeface="Droid Sans"/>
            </a:endParaRPr>
          </a:p>
          <a:p>
            <a:pPr indent="-292100" lvl="0" marL="457200" rtl="0" algn="l">
              <a:lnSpc>
                <a:spcPct val="100000"/>
              </a:lnSpc>
              <a:spcBef>
                <a:spcPts val="0"/>
              </a:spcBef>
              <a:spcAft>
                <a:spcPts val="0"/>
              </a:spcAft>
              <a:buClr>
                <a:srgbClr val="444444"/>
              </a:buClr>
              <a:buSzPts val="1000"/>
              <a:buChar char="●"/>
            </a:pPr>
            <a:r>
              <a:rPr lang="en" sz="1000">
                <a:solidFill>
                  <a:srgbClr val="444444"/>
                </a:solidFill>
                <a:highlight>
                  <a:srgbClr val="FFFFFF"/>
                </a:highlight>
                <a:latin typeface="Droid Sans"/>
                <a:ea typeface="Droid Sans"/>
                <a:cs typeface="Droid Sans"/>
                <a:sym typeface="Droid Sans"/>
              </a:rPr>
              <a:t>Elliptic Prime Curve 256 bit (EC_prime256v1)</a:t>
            </a:r>
            <a:endParaRPr sz="1000">
              <a:solidFill>
                <a:srgbClr val="444444"/>
              </a:solidFill>
              <a:highlight>
                <a:srgbClr val="FFFFFF"/>
              </a:highlight>
              <a:latin typeface="Droid Sans"/>
              <a:ea typeface="Droid Sans"/>
              <a:cs typeface="Droid Sans"/>
              <a:sym typeface="Droid Sans"/>
            </a:endParaRPr>
          </a:p>
          <a:p>
            <a:pPr indent="-292100" lvl="0" marL="457200" rtl="0" algn="l">
              <a:lnSpc>
                <a:spcPct val="100000"/>
              </a:lnSpc>
              <a:spcBef>
                <a:spcPts val="0"/>
              </a:spcBef>
              <a:spcAft>
                <a:spcPts val="0"/>
              </a:spcAft>
              <a:buClr>
                <a:srgbClr val="444444"/>
              </a:buClr>
              <a:buSzPts val="1000"/>
              <a:buChar char="●"/>
            </a:pPr>
            <a:r>
              <a:rPr lang="en" sz="1000">
                <a:solidFill>
                  <a:srgbClr val="444444"/>
                </a:solidFill>
                <a:highlight>
                  <a:srgbClr val="FFFFFF"/>
                </a:highlight>
                <a:latin typeface="Droid Sans"/>
                <a:ea typeface="Droid Sans"/>
                <a:cs typeface="Droid Sans"/>
                <a:sym typeface="Droid Sans"/>
              </a:rPr>
              <a:t>Elliptic Prime Curve 384 bit (EC_secp384r1)</a:t>
            </a:r>
            <a:endParaRPr sz="1000">
              <a:solidFill>
                <a:srgbClr val="444444"/>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rPr lang="en" sz="1000">
                <a:solidFill>
                  <a:srgbClr val="4A86E8"/>
                </a:solidFill>
                <a:highlight>
                  <a:srgbClr val="FFFFFF"/>
                </a:highlight>
                <a:latin typeface="Droid Sans"/>
                <a:ea typeface="Droid Sans"/>
                <a:cs typeface="Droid Sans"/>
                <a:sym typeface="Droid Sans"/>
              </a:rPr>
              <a:t>You cannot use ACM certificates for email encryption. You cannot download the private key for an ACM Certificate.</a:t>
            </a:r>
            <a:endParaRPr sz="1000">
              <a:solidFill>
                <a:srgbClr val="4A86E8"/>
              </a:solidFill>
              <a:highlight>
                <a:srgbClr val="FFFFFF"/>
              </a:highlight>
              <a:latin typeface="Droid Sans"/>
              <a:ea typeface="Droid Sans"/>
              <a:cs typeface="Droid Sans"/>
              <a:sym typeface="Droid Sans"/>
            </a:endParaRPr>
          </a:p>
          <a:p>
            <a:pPr indent="-304800" lvl="0" marL="457200" rtl="0" algn="l">
              <a:lnSpc>
                <a:spcPct val="150000"/>
              </a:lnSpc>
              <a:spcBef>
                <a:spcPts val="1200"/>
              </a:spcBef>
              <a:spcAft>
                <a:spcPts val="0"/>
              </a:spcAft>
              <a:buClr>
                <a:srgbClr val="444444"/>
              </a:buClr>
              <a:buSzPts val="1200"/>
              <a:buChar char="●"/>
            </a:pPr>
            <a:r>
              <a:t/>
            </a:r>
            <a:endParaRPr sz="1000">
              <a:solidFill>
                <a:srgbClr val="4A86E8"/>
              </a:solidFill>
              <a:highlight>
                <a:srgbClr val="FFFFFF"/>
              </a:highlight>
              <a:latin typeface="Droid Sans"/>
              <a:ea typeface="Droid Sans"/>
              <a:cs typeface="Droid Sans"/>
              <a:sym typeface="Droid Sans"/>
            </a:endParaRPr>
          </a:p>
          <a:p>
            <a:pPr indent="0" lvl="0" marL="0" rtl="0" algn="l">
              <a:lnSpc>
                <a:spcPct val="100000"/>
              </a:lnSpc>
              <a:spcBef>
                <a:spcPts val="1200"/>
              </a:spcBef>
              <a:spcAft>
                <a:spcPts val="0"/>
              </a:spcAft>
              <a:buNone/>
            </a:pPr>
            <a:r>
              <a:t/>
            </a:r>
            <a:endParaRPr sz="1000">
              <a:solidFill>
                <a:srgbClr val="4A86E8"/>
              </a:solidFill>
              <a:highlight>
                <a:srgbClr val="FFFFFF"/>
              </a:highlight>
              <a:latin typeface="Droid Sans"/>
              <a:ea typeface="Droid Sans"/>
              <a:cs typeface="Droid Sans"/>
              <a:sym typeface="Droid Sans"/>
            </a:endParaRPr>
          </a:p>
          <a:p>
            <a:pPr indent="0" lvl="0" marL="0" rtl="0" algn="l">
              <a:lnSpc>
                <a:spcPct val="115000"/>
              </a:lnSpc>
              <a:spcBef>
                <a:spcPts val="0"/>
              </a:spcBef>
              <a:spcAft>
                <a:spcPts val="0"/>
              </a:spcAft>
              <a:buNone/>
            </a:pPr>
            <a:r>
              <a:t/>
            </a:r>
            <a:endParaRPr sz="1000">
              <a:solidFill>
                <a:srgbClr val="4A86E8"/>
              </a:solidFill>
              <a:highlight>
                <a:srgbClr val="FFFFFF"/>
              </a:highlight>
              <a:latin typeface="Droid Sans"/>
              <a:ea typeface="Droid Sans"/>
              <a:cs typeface="Droid Sans"/>
              <a:sym typeface="Droid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3"/>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Why to use CloudFront for dynamic content?</a:t>
            </a:r>
            <a:endParaRPr sz="1400"/>
          </a:p>
          <a:p>
            <a:pPr indent="0" lvl="0" marL="0" rtl="0" algn="l">
              <a:lnSpc>
                <a:spcPct val="100000"/>
              </a:lnSpc>
              <a:spcBef>
                <a:spcPts val="0"/>
              </a:spcBef>
              <a:spcAft>
                <a:spcPts val="600"/>
              </a:spcAft>
              <a:buNone/>
            </a:pPr>
            <a:r>
              <a:rPr b="0" lang="en" sz="1100" u="sng">
                <a:solidFill>
                  <a:schemeClr val="hlink"/>
                </a:solidFill>
                <a:latin typeface="Droid Sans"/>
                <a:ea typeface="Droid Sans"/>
                <a:cs typeface="Droid Sans"/>
                <a:sym typeface="Droid Sans"/>
                <a:hlinkClick r:id="rId3"/>
              </a:rPr>
              <a:t>https://blog.shikisoft.com/serving-dynamic-website-with-amazon-cloudfront/</a:t>
            </a:r>
            <a:endParaRPr sz="900">
              <a:solidFill>
                <a:srgbClr val="999999"/>
              </a:solidFill>
              <a:latin typeface="Droid Sans"/>
              <a:ea typeface="Droid Sans"/>
              <a:cs typeface="Droid Sans"/>
              <a:sym typeface="Droid Sans"/>
            </a:endParaRPr>
          </a:p>
        </p:txBody>
      </p:sp>
      <p:sp>
        <p:nvSpPr>
          <p:cNvPr id="280" name="Google Shape;280;p43"/>
          <p:cNvSpPr txBox="1"/>
          <p:nvPr/>
        </p:nvSpPr>
        <p:spPr>
          <a:xfrm>
            <a:off x="76200" y="990600"/>
            <a:ext cx="8634600" cy="3000000"/>
          </a:xfrm>
          <a:prstGeom prst="rect">
            <a:avLst/>
          </a:prstGeom>
          <a:noFill/>
          <a:ln>
            <a:noFill/>
          </a:ln>
        </p:spPr>
        <p:txBody>
          <a:bodyPr anchorCtr="0" anchor="t" bIns="91425" lIns="91425" spcFirstLastPara="1" rIns="91425" wrap="square" tIns="91425">
            <a:noAutofit/>
          </a:bodyPr>
          <a:lstStyle/>
          <a:p>
            <a:pPr indent="-109219" lvl="0" marL="182880" rtl="0" algn="l">
              <a:lnSpc>
                <a:spcPct val="115000"/>
              </a:lnSpc>
              <a:spcBef>
                <a:spcPts val="0"/>
              </a:spcBef>
              <a:spcAft>
                <a:spcPts val="0"/>
              </a:spcAft>
              <a:buClr>
                <a:srgbClr val="212529"/>
              </a:buClr>
              <a:buSzPts val="1000"/>
              <a:buFont typeface="Droid Sans"/>
              <a:buChar char="●"/>
            </a:pPr>
            <a:r>
              <a:rPr lang="en" sz="1000">
                <a:solidFill>
                  <a:srgbClr val="212529"/>
                </a:solidFill>
                <a:highlight>
                  <a:srgbClr val="FFFFFF"/>
                </a:highlight>
                <a:latin typeface="Droid Sans"/>
                <a:ea typeface="Droid Sans"/>
                <a:cs typeface="Droid Sans"/>
                <a:sym typeface="Droid Sans"/>
              </a:rPr>
              <a:t>Y</a:t>
            </a:r>
            <a:r>
              <a:rPr lang="en" sz="1000">
                <a:solidFill>
                  <a:srgbClr val="212529"/>
                </a:solidFill>
                <a:highlight>
                  <a:srgbClr val="FFFFFF"/>
                </a:highlight>
                <a:latin typeface="Droid Sans"/>
                <a:ea typeface="Droid Sans"/>
                <a:cs typeface="Droid Sans"/>
                <a:sym typeface="Droid Sans"/>
              </a:rPr>
              <a:t>our clients will connect to your applications through an AWS edge location closest to them. Then, this connection will utilize AWS network infrastructure which is expected to be more stable and provide faster access to your servers on an AWS region, even if the content was not cached before.</a:t>
            </a:r>
            <a:endParaRPr sz="1000">
              <a:solidFill>
                <a:srgbClr val="212529"/>
              </a:solidFill>
              <a:highlight>
                <a:srgbClr val="FFFFFF"/>
              </a:highlight>
              <a:latin typeface="Droid Sans"/>
              <a:ea typeface="Droid Sans"/>
              <a:cs typeface="Droid Sans"/>
              <a:sym typeface="Droid Sans"/>
            </a:endParaRPr>
          </a:p>
          <a:p>
            <a:pPr indent="-109219" lvl="0" marL="182880" rtl="0" algn="l">
              <a:lnSpc>
                <a:spcPct val="115000"/>
              </a:lnSpc>
              <a:spcBef>
                <a:spcPts val="1000"/>
              </a:spcBef>
              <a:spcAft>
                <a:spcPts val="0"/>
              </a:spcAft>
              <a:buClr>
                <a:srgbClr val="212529"/>
              </a:buClr>
              <a:buSzPts val="1000"/>
              <a:buFont typeface="Droid Sans"/>
              <a:buChar char="●"/>
            </a:pPr>
            <a:r>
              <a:rPr lang="en" sz="1000">
                <a:solidFill>
                  <a:srgbClr val="212529"/>
                </a:solidFill>
                <a:highlight>
                  <a:srgbClr val="FFFFFF"/>
                </a:highlight>
                <a:latin typeface="Droid Sans"/>
                <a:ea typeface="Droid Sans"/>
                <a:cs typeface="Droid Sans"/>
                <a:sym typeface="Droid Sans"/>
              </a:rPr>
              <a:t>Although we will </a:t>
            </a:r>
            <a:r>
              <a:rPr lang="en" sz="1000">
                <a:solidFill>
                  <a:srgbClr val="FF0000"/>
                </a:solidFill>
                <a:highlight>
                  <a:srgbClr val="FFFFFF"/>
                </a:highlight>
                <a:latin typeface="Droid Sans"/>
                <a:ea typeface="Droid Sans"/>
                <a:cs typeface="Droid Sans"/>
                <a:sym typeface="Droid Sans"/>
              </a:rPr>
              <a:t>decrease the time to live (TTL) or cache expiration to 0 as I will describe below; this will not mean that CloudFront will not cache your content. Actually, it will. </a:t>
            </a:r>
            <a:r>
              <a:rPr lang="en" sz="1000">
                <a:solidFill>
                  <a:srgbClr val="212529"/>
                </a:solidFill>
                <a:highlight>
                  <a:srgbClr val="FFFFFF"/>
                </a:highlight>
                <a:latin typeface="Droid Sans"/>
                <a:ea typeface="Droid Sans"/>
                <a:cs typeface="Droid Sans"/>
                <a:sym typeface="Droid Sans"/>
              </a:rPr>
              <a:t>The only difference will be that it will send the last caching time of the content alongside with the request to your origin. This will allow your origin to respond faster if the content was not changed and edge location will serve the content from its cache. When you compare the small packet size in this process with retrieving the full content from your origin, this will decrease the load on your servers and delivery time of your content to your clients.</a:t>
            </a:r>
            <a:endParaRPr sz="1000">
              <a:solidFill>
                <a:srgbClr val="212529"/>
              </a:solidFill>
              <a:highlight>
                <a:srgbClr val="FFFFFF"/>
              </a:highlight>
              <a:latin typeface="Droid Sans"/>
              <a:ea typeface="Droid Sans"/>
              <a:cs typeface="Droid Sans"/>
              <a:sym typeface="Droid Sans"/>
            </a:endParaRPr>
          </a:p>
          <a:p>
            <a:pPr indent="-109219" lvl="0" marL="182880" rtl="0" algn="l">
              <a:lnSpc>
                <a:spcPct val="115000"/>
              </a:lnSpc>
              <a:spcBef>
                <a:spcPts val="1000"/>
              </a:spcBef>
              <a:spcAft>
                <a:spcPts val="0"/>
              </a:spcAft>
              <a:buClr>
                <a:srgbClr val="212529"/>
              </a:buClr>
              <a:buSzPts val="1000"/>
              <a:buFont typeface="Droid Sans"/>
              <a:buChar char="●"/>
            </a:pPr>
            <a:r>
              <a:rPr lang="en" sz="1000">
                <a:solidFill>
                  <a:srgbClr val="212529"/>
                </a:solidFill>
                <a:highlight>
                  <a:srgbClr val="FFFFFF"/>
                </a:highlight>
                <a:latin typeface="Droid Sans"/>
                <a:ea typeface="Droid Sans"/>
                <a:cs typeface="Droid Sans"/>
                <a:sym typeface="Droid Sans"/>
              </a:rPr>
              <a:t>The most obvious benefit will be the decrease in SSL handshaking time and time to first byte metrics. SSL handshaking is done on edge locations and time to first byte improvement is a result of the enhanced network speed.</a:t>
            </a:r>
            <a:endParaRPr sz="1000">
              <a:solidFill>
                <a:srgbClr val="212529"/>
              </a:solidFill>
              <a:highlight>
                <a:srgbClr val="FFFFFF"/>
              </a:highlight>
              <a:latin typeface="Droid Sans"/>
              <a:ea typeface="Droid Sans"/>
              <a:cs typeface="Droid Sans"/>
              <a:sym typeface="Droid Sans"/>
            </a:endParaRPr>
          </a:p>
          <a:p>
            <a:pPr indent="-109219" lvl="0" marL="182880" rtl="0" algn="l">
              <a:lnSpc>
                <a:spcPct val="115000"/>
              </a:lnSpc>
              <a:spcBef>
                <a:spcPts val="1000"/>
              </a:spcBef>
              <a:spcAft>
                <a:spcPts val="0"/>
              </a:spcAft>
              <a:buClr>
                <a:srgbClr val="212529"/>
              </a:buClr>
              <a:buSzPts val="1000"/>
              <a:buFont typeface="Droid Sans"/>
              <a:buChar char="●"/>
            </a:pPr>
            <a:r>
              <a:rPr lang="en" sz="1000">
                <a:solidFill>
                  <a:srgbClr val="212529"/>
                </a:solidFill>
                <a:highlight>
                  <a:srgbClr val="FFFFFF"/>
                </a:highlight>
                <a:latin typeface="Droid Sans"/>
                <a:ea typeface="Droid Sans"/>
                <a:cs typeface="Droid Sans"/>
                <a:sym typeface="Droid Sans"/>
              </a:rPr>
              <a:t>Amazon CloudFront only accepts well-formed connections and reduces the number of requests and TCP connections back to your web application. These will help you to prevent many of the common DDoS attacks such as SYN floods and UDP reflection attacks; because they will not reach to your origin. Also geographically distributed architecture will help you to isolate these attacks in a close location to them, allowing you to continue to serve your application without any impact on other locations.</a:t>
            </a:r>
            <a:endParaRPr sz="1000">
              <a:solidFill>
                <a:srgbClr val="212529"/>
              </a:solidFill>
              <a:highlight>
                <a:srgbClr val="FFFFFF"/>
              </a:highlight>
              <a:latin typeface="Droid Sans"/>
              <a:ea typeface="Droid Sans"/>
              <a:cs typeface="Droid Sans"/>
              <a:sym typeface="Droid Sans"/>
            </a:endParaRPr>
          </a:p>
          <a:p>
            <a:pPr indent="-109219" lvl="0" marL="182880" rtl="0" algn="l">
              <a:lnSpc>
                <a:spcPct val="115000"/>
              </a:lnSpc>
              <a:spcBef>
                <a:spcPts val="1000"/>
              </a:spcBef>
              <a:spcAft>
                <a:spcPts val="1000"/>
              </a:spcAft>
              <a:buClr>
                <a:srgbClr val="212529"/>
              </a:buClr>
              <a:buSzPts val="1000"/>
              <a:buFont typeface="Droid Sans"/>
              <a:buChar char="●"/>
            </a:pPr>
            <a:r>
              <a:rPr lang="en" sz="1000">
                <a:solidFill>
                  <a:srgbClr val="212529"/>
                </a:solidFill>
                <a:highlight>
                  <a:srgbClr val="FFFFFF"/>
                </a:highlight>
                <a:latin typeface="Droid Sans"/>
                <a:ea typeface="Droid Sans"/>
                <a:cs typeface="Droid Sans"/>
                <a:sym typeface="Droid Sans"/>
              </a:rPr>
              <a:t>You can also enhance your web application’s security by integrating AWS Web Application Firewall (WAF) with your CloudFront distribution and make use of its features. By creating AWS WAF Web Access Control Lists (ACL), you can filter and block requests based on request signatures, URI, query string matches; as well as IP addresses when the number of their requests matching a rule exceeds a treshold you define. Of course, you will need a well-architected monitoring mechanism such as Amazon CloudWatch in this process.</a:t>
            </a:r>
            <a:endParaRPr sz="1000">
              <a:solidFill>
                <a:srgbClr val="212529"/>
              </a:solidFill>
              <a:highlight>
                <a:srgbClr val="FFFFFF"/>
              </a:highlight>
              <a:latin typeface="Droid Sans"/>
              <a:ea typeface="Droid Sans"/>
              <a:cs typeface="Droid Sans"/>
              <a:sym typeface="Droid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Customizing Content at the Edge with Lambda@Edge</a:t>
            </a:r>
            <a:endParaRPr sz="1800"/>
          </a:p>
          <a:p>
            <a:pPr indent="0" lvl="0" marL="0" rtl="0" algn="l">
              <a:lnSpc>
                <a:spcPct val="115000"/>
              </a:lnSpc>
              <a:spcBef>
                <a:spcPts val="0"/>
              </a:spcBef>
              <a:spcAft>
                <a:spcPts val="0"/>
              </a:spcAft>
              <a:buNone/>
            </a:pPr>
            <a:r>
              <a:t/>
            </a:r>
            <a:endParaRPr sz="900">
              <a:solidFill>
                <a:srgbClr val="999999"/>
              </a:solidFill>
              <a:latin typeface="Roboto Mono"/>
              <a:ea typeface="Roboto Mono"/>
              <a:cs typeface="Roboto Mono"/>
              <a:sym typeface="Roboto Mono"/>
            </a:endParaRPr>
          </a:p>
        </p:txBody>
      </p:sp>
      <p:sp>
        <p:nvSpPr>
          <p:cNvPr id="286" name="Google Shape;286;p44"/>
          <p:cNvSpPr txBox="1"/>
          <p:nvPr/>
        </p:nvSpPr>
        <p:spPr>
          <a:xfrm>
            <a:off x="381000" y="750600"/>
            <a:ext cx="83994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A86E8"/>
                </a:solidFill>
                <a:latin typeface="Roboto Mono"/>
                <a:ea typeface="Roboto Mono"/>
                <a:cs typeface="Roboto Mono"/>
                <a:sym typeface="Roboto Mono"/>
              </a:rPr>
              <a:t>Lambda@Edge lets you execute functions that customize the content that CloudFront delivers. You can author functions in one Region, US-East-1 (N. Virginia), and then execute them in AWS locations globally that are closer to the viewer, without provisioning or managing servers. Lambda@Edge scales automatically. Processing requests at AWS locations closer to the viewer instead of on origin servers significantly reduces latency and improves the user experience.</a:t>
            </a:r>
            <a:endParaRPr sz="1100">
              <a:solidFill>
                <a:srgbClr val="4A86E8"/>
              </a:solidFill>
              <a:latin typeface="Roboto Mono"/>
              <a:ea typeface="Roboto Mono"/>
              <a:cs typeface="Roboto Mono"/>
              <a:sym typeface="Roboto Mono"/>
            </a:endParaRPr>
          </a:p>
        </p:txBody>
      </p:sp>
      <p:sp>
        <p:nvSpPr>
          <p:cNvPr id="287" name="Google Shape;287;p44"/>
          <p:cNvSpPr txBox="1"/>
          <p:nvPr/>
        </p:nvSpPr>
        <p:spPr>
          <a:xfrm>
            <a:off x="272100" y="1676400"/>
            <a:ext cx="86277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latin typeface="Roboto Mono"/>
                <a:ea typeface="Roboto Mono"/>
                <a:cs typeface="Roboto Mono"/>
                <a:sym typeface="Roboto Mono"/>
              </a:rPr>
              <a:t>There are many uses for Lambda@Edge processing. For example: </a:t>
            </a:r>
            <a:endParaRPr sz="1000">
              <a:solidFill>
                <a:srgbClr val="0000FF"/>
              </a:solidFill>
              <a:latin typeface="Roboto Mono"/>
              <a:ea typeface="Roboto Mono"/>
              <a:cs typeface="Roboto Mono"/>
              <a:sym typeface="Roboto Mono"/>
            </a:endParaRPr>
          </a:p>
          <a:p>
            <a:pPr indent="-109220" lvl="0" marL="274320" rtl="0" algn="l">
              <a:lnSpc>
                <a:spcPct val="115000"/>
              </a:lnSpc>
              <a:spcBef>
                <a:spcPts val="1000"/>
              </a:spcBef>
              <a:spcAft>
                <a:spcPts val="0"/>
              </a:spcAft>
              <a:buSzPts val="1000"/>
              <a:buFont typeface="Roboto Mono"/>
              <a:buAutoNum type="arabicPeriod"/>
            </a:pPr>
            <a:r>
              <a:rPr lang="en" sz="1000">
                <a:latin typeface="Roboto Mono"/>
                <a:ea typeface="Roboto Mono"/>
                <a:cs typeface="Roboto Mono"/>
                <a:sym typeface="Roboto Mono"/>
              </a:rPr>
              <a:t>A/B testing - </a:t>
            </a:r>
            <a:r>
              <a:rPr lang="en" sz="1000">
                <a:latin typeface="Roboto Mono"/>
                <a:ea typeface="Roboto Mono"/>
                <a:cs typeface="Roboto Mono"/>
                <a:sym typeface="Roboto Mono"/>
              </a:rPr>
              <a:t>A Lambda can inspect cookies and rewrite URLs so that users see different versions of a site </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CF can return different images based on the device they're using by checking the User-Agent header or check Referer header and cause CF to return the images to bots that have the lowest available resolution. </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Check cookies for other criteria.</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Generate HTTP responses (e.g. a gzipped static page) when CF viewer request or origin request events occur. </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 function can inspect headers or authorization tokens, and insert a header to control access to your content before CloudFront forwards the request to your origin OR redirect unauth. users to login page</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Personalize Content by Country or Device Type. </a:t>
            </a:r>
            <a:endParaRPr sz="1000">
              <a:latin typeface="Roboto Mono"/>
              <a:ea typeface="Roboto Mono"/>
              <a:cs typeface="Roboto Mono"/>
              <a:sym typeface="Roboto Mono"/>
            </a:endParaRPr>
          </a:p>
          <a:p>
            <a:pPr indent="-292100" lvl="1" marL="91440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Example: Redirecting Viewers to a Country-Specific URL</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Content-Based Dynamic Origin Selection. Examples:</a:t>
            </a:r>
            <a:endParaRPr sz="1000">
              <a:latin typeface="Roboto Mono"/>
              <a:ea typeface="Roboto Mono"/>
              <a:cs typeface="Roboto Mono"/>
              <a:sym typeface="Roboto Mono"/>
            </a:endParaRPr>
          </a:p>
          <a:p>
            <a:pPr indent="-292100" lvl="1" marL="91440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Using an Origin-Request Trigger to Change From a Custom Origin to an S3 Origin or vice versa</a:t>
            </a:r>
            <a:endParaRPr sz="1000">
              <a:latin typeface="Roboto Mono"/>
              <a:ea typeface="Roboto Mono"/>
              <a:cs typeface="Roboto Mono"/>
              <a:sym typeface="Roboto Mono"/>
            </a:endParaRPr>
          </a:p>
          <a:p>
            <a:pPr indent="-292100" lvl="1" marL="91440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OR Using an Origin-Request Trigger to Change the S3 Origin Region</a:t>
            </a:r>
            <a:endParaRPr sz="1000">
              <a:latin typeface="Roboto Mono"/>
              <a:ea typeface="Roboto Mono"/>
              <a:cs typeface="Roboto Mono"/>
              <a:sym typeface="Roboto Mono"/>
            </a:endParaRPr>
          </a:p>
          <a:p>
            <a:pPr indent="-292100" lvl="1" marL="91440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OR Using an Origin-Request Trigger to Gradually Transfer Traffic From One S3 Bucket to Another</a:t>
            </a:r>
            <a:endParaRPr sz="1000">
              <a:latin typeface="Roboto Mono"/>
              <a:ea typeface="Roboto Mono"/>
              <a:cs typeface="Roboto Mono"/>
              <a:sym typeface="Roboto Mono"/>
            </a:endParaRPr>
          </a:p>
          <a:p>
            <a:pPr indent="-292100" lvl="1" marL="91440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OR Using an Origin-Request Trigger to Change the Origin Domain Name Based on the Country Header</a:t>
            </a:r>
            <a:endParaRPr sz="1000">
              <a:latin typeface="Roboto Mono"/>
              <a:ea typeface="Roboto Mono"/>
              <a:cs typeface="Roboto Mono"/>
              <a:sym typeface="Roboto Mono"/>
            </a:endParaRPr>
          </a:p>
          <a:p>
            <a:pPr indent="-109220" lvl="0" marL="274320" rtl="0" algn="l">
              <a:lnSpc>
                <a:spcPct val="115000"/>
              </a:lnSpc>
              <a:spcBef>
                <a:spcPts val="0"/>
              </a:spcBef>
              <a:spcAft>
                <a:spcPts val="0"/>
              </a:spcAft>
              <a:buSzPts val="1000"/>
              <a:buFont typeface="Roboto Mono"/>
              <a:buAutoNum type="arabicPeriod"/>
            </a:pPr>
            <a:r>
              <a:rPr lang="en" sz="1000">
                <a:latin typeface="Roboto Mono"/>
                <a:ea typeface="Roboto Mono"/>
                <a:cs typeface="Roboto Mono"/>
                <a:sym typeface="Roboto Mono"/>
              </a:rPr>
              <a:t>A function can make network calls to ext. resources to confirm user credentials, or fetch additional content to customize a response.</a:t>
            </a:r>
            <a:endParaRPr sz="100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5"/>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Customizing Content at the Edge with Lambda@Edge</a:t>
            </a:r>
            <a:endParaRPr sz="1800"/>
          </a:p>
          <a:p>
            <a:pPr indent="0" lvl="0" marL="0" rtl="0" algn="l">
              <a:lnSpc>
                <a:spcPct val="115000"/>
              </a:lnSpc>
              <a:spcBef>
                <a:spcPts val="0"/>
              </a:spcBef>
              <a:spcAft>
                <a:spcPts val="0"/>
              </a:spcAft>
              <a:buNone/>
            </a:pPr>
            <a:r>
              <a:t/>
            </a:r>
            <a:endParaRPr sz="900">
              <a:solidFill>
                <a:srgbClr val="999999"/>
              </a:solidFill>
              <a:latin typeface="Roboto Mono"/>
              <a:ea typeface="Roboto Mono"/>
              <a:cs typeface="Roboto Mono"/>
              <a:sym typeface="Roboto Mono"/>
            </a:endParaRPr>
          </a:p>
        </p:txBody>
      </p:sp>
      <p:sp>
        <p:nvSpPr>
          <p:cNvPr id="293" name="Google Shape;293;p45"/>
          <p:cNvSpPr txBox="1"/>
          <p:nvPr/>
        </p:nvSpPr>
        <p:spPr>
          <a:xfrm>
            <a:off x="366600" y="795575"/>
            <a:ext cx="8061000" cy="311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100">
                <a:solidFill>
                  <a:srgbClr val="0000FF"/>
                </a:solidFill>
                <a:latin typeface="Roboto Mono"/>
                <a:ea typeface="Roboto Mono"/>
                <a:cs typeface="Roboto Mono"/>
                <a:sym typeface="Roboto Mono"/>
              </a:rPr>
              <a:t>Lambda@Edge lets you use following CloudFront triggers to invoke a Lambda function.</a:t>
            </a:r>
            <a:endParaRPr sz="1100">
              <a:solidFill>
                <a:srgbClr val="0000FF"/>
              </a:solidFill>
              <a:latin typeface="Roboto Mono"/>
              <a:ea typeface="Roboto Mono"/>
              <a:cs typeface="Roboto Mono"/>
              <a:sym typeface="Roboto Mono"/>
            </a:endParaRPr>
          </a:p>
          <a:p>
            <a:pPr indent="0" lvl="0" marL="457200" rtl="0" algn="l">
              <a:spcBef>
                <a:spcPts val="0"/>
              </a:spcBef>
              <a:spcAft>
                <a:spcPts val="0"/>
              </a:spcAft>
              <a:buNone/>
            </a:pPr>
            <a:r>
              <a:t/>
            </a:r>
            <a:endParaRPr sz="1100">
              <a:solidFill>
                <a:srgbClr val="0000FF"/>
              </a:solidFill>
              <a:latin typeface="Roboto Mono"/>
              <a:ea typeface="Roboto Mono"/>
              <a:cs typeface="Roboto Mono"/>
              <a:sym typeface="Roboto Mono"/>
            </a:endParaRPr>
          </a:p>
        </p:txBody>
      </p:sp>
      <p:pic>
        <p:nvPicPr>
          <p:cNvPr id="294" name="Google Shape;294;p45"/>
          <p:cNvPicPr preferRelativeResize="0"/>
          <p:nvPr/>
        </p:nvPicPr>
        <p:blipFill>
          <a:blip r:embed="rId3">
            <a:alphaModFix/>
          </a:blip>
          <a:stretch>
            <a:fillRect/>
          </a:stretch>
        </p:blipFill>
        <p:spPr>
          <a:xfrm>
            <a:off x="2243138" y="1057275"/>
            <a:ext cx="4200525" cy="1504950"/>
          </a:xfrm>
          <a:prstGeom prst="rect">
            <a:avLst/>
          </a:prstGeom>
          <a:noFill/>
          <a:ln>
            <a:noFill/>
          </a:ln>
        </p:spPr>
      </p:pic>
      <p:sp>
        <p:nvSpPr>
          <p:cNvPr id="295" name="Google Shape;295;p45"/>
          <p:cNvSpPr txBox="1"/>
          <p:nvPr/>
        </p:nvSpPr>
        <p:spPr>
          <a:xfrm>
            <a:off x="498000" y="2482150"/>
            <a:ext cx="8017200" cy="17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Roboto Mono"/>
                <a:ea typeface="Roboto Mono"/>
                <a:cs typeface="Roboto Mono"/>
                <a:sym typeface="Roboto Mono"/>
              </a:rPr>
              <a:t>How to Decide Which CloudFront Event to Use to Trigger a Lambda Function:</a:t>
            </a:r>
            <a:endParaRPr sz="1200">
              <a:solidFill>
                <a:srgbClr val="0000F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I</a:t>
            </a:r>
            <a:r>
              <a:rPr lang="en" sz="1000">
                <a:latin typeface="Roboto Mono"/>
                <a:ea typeface="Roboto Mono"/>
                <a:cs typeface="Roboto Mono"/>
                <a:sym typeface="Roboto Mono"/>
              </a:rPr>
              <a:t>f you want to add, remove, or change headers for objects that are returned by the origin and you want CloudFront to cache the result, use the origin response event.</a:t>
            </a:r>
            <a:endParaRPr sz="1000">
              <a:latin typeface="Roboto Mono"/>
              <a:ea typeface="Roboto Mono"/>
              <a:cs typeface="Roboto Mono"/>
              <a:sym typeface="Roboto Mono"/>
            </a:endParaRPr>
          </a:p>
          <a:p>
            <a:pPr indent="-292100" lvl="0" marL="457200" rtl="0" algn="l">
              <a:spcBef>
                <a:spcPts val="1000"/>
              </a:spcBef>
              <a:spcAft>
                <a:spcPts val="0"/>
              </a:spcAft>
              <a:buSzPts val="1000"/>
              <a:buFont typeface="Roboto Mono"/>
              <a:buChar char="-"/>
            </a:pPr>
            <a:r>
              <a:rPr lang="en" sz="1000">
                <a:latin typeface="Roboto Mono"/>
                <a:ea typeface="Roboto Mono"/>
                <a:cs typeface="Roboto Mono"/>
                <a:sym typeface="Roboto Mono"/>
              </a:rPr>
              <a:t>If you want the function to execute for every request that CloudFront receives for the distribution, use the viewer request or viewer response events.</a:t>
            </a:r>
            <a:endParaRPr sz="1000">
              <a:latin typeface="Roboto Mono"/>
              <a:ea typeface="Roboto Mono"/>
              <a:cs typeface="Roboto Mono"/>
              <a:sym typeface="Roboto Mono"/>
            </a:endParaRPr>
          </a:p>
          <a:p>
            <a:pPr indent="-292100" lvl="0" marL="457200" rtl="0" algn="l">
              <a:spcBef>
                <a:spcPts val="1000"/>
              </a:spcBef>
              <a:spcAft>
                <a:spcPts val="0"/>
              </a:spcAft>
              <a:buSzPts val="1000"/>
              <a:buFont typeface="Roboto Mono"/>
              <a:buChar char="-"/>
            </a:pPr>
            <a:r>
              <a:rPr lang="en" sz="1000">
                <a:latin typeface="Roboto Mono"/>
                <a:ea typeface="Roboto Mono"/>
                <a:cs typeface="Roboto Mono"/>
                <a:sym typeface="Roboto Mono"/>
              </a:rPr>
              <a:t>If you want the function to change a value that you're using as a basis for caching, use the viewer request event.</a:t>
            </a:r>
            <a:endParaRPr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URL in the viewer request – </a:t>
            </a:r>
            <a:r>
              <a:rPr b="1" i="1" lang="en" sz="1000">
                <a:latin typeface="Roboto Mono"/>
                <a:ea typeface="Roboto Mono"/>
                <a:cs typeface="Roboto Mono"/>
                <a:sym typeface="Roboto Mono"/>
              </a:rPr>
              <a:t>http://example.com/en/index.html </a:t>
            </a:r>
            <a:endParaRPr b="1" i="1"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URL when the request comes from an IP address in Germany – </a:t>
            </a:r>
            <a:r>
              <a:rPr b="1" i="1" lang="en" sz="1000">
                <a:latin typeface="Roboto Mono"/>
                <a:ea typeface="Roboto Mono"/>
                <a:cs typeface="Roboto Mono"/>
                <a:sym typeface="Roboto Mono"/>
              </a:rPr>
              <a:t>http://example.com/de/index.html </a:t>
            </a:r>
            <a:endParaRPr b="1" i="1"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Also use the viewer request event if you're caching based on cookies or request headers.</a:t>
            </a:r>
            <a:endParaRPr sz="1000">
              <a:latin typeface="Roboto Mono"/>
              <a:ea typeface="Roboto Mono"/>
              <a:cs typeface="Roboto Mono"/>
              <a:sym typeface="Roboto Mono"/>
            </a:endParaRPr>
          </a:p>
          <a:p>
            <a:pPr indent="-292100" lvl="0" marL="457200" rtl="0" algn="l">
              <a:spcBef>
                <a:spcPts val="1000"/>
              </a:spcBef>
              <a:spcAft>
                <a:spcPts val="0"/>
              </a:spcAft>
              <a:buSzPts val="1000"/>
              <a:buFont typeface="Roboto Mono"/>
              <a:buChar char="-"/>
            </a:pPr>
            <a:r>
              <a:rPr lang="en" sz="1000">
                <a:latin typeface="Roboto Mono"/>
                <a:ea typeface="Roboto Mono"/>
                <a:cs typeface="Roboto Mono"/>
                <a:sym typeface="Roboto Mono"/>
              </a:rPr>
              <a:t>If you want the function to change the request in a way that affects the response from the origin, use the origin request event.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6"/>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Customizing Content at the Edge with Lambda@Edge</a:t>
            </a:r>
            <a:endParaRPr sz="1800"/>
          </a:p>
          <a:p>
            <a:pPr indent="0" lvl="0" marL="0" marR="0" rtl="0" algn="l">
              <a:lnSpc>
                <a:spcPct val="115000"/>
              </a:lnSpc>
              <a:spcBef>
                <a:spcPts val="0"/>
              </a:spcBef>
              <a:spcAft>
                <a:spcPts val="0"/>
              </a:spcAft>
              <a:buNone/>
            </a:pPr>
            <a:r>
              <a:rPr b="0" lang="en" sz="1200">
                <a:latin typeface="Roboto Mono"/>
                <a:ea typeface="Roboto Mono"/>
                <a:cs typeface="Roboto Mono"/>
                <a:sym typeface="Roboto Mono"/>
              </a:rPr>
              <a:t>Other use cases for using lambda@edge</a:t>
            </a:r>
            <a:endParaRPr b="0" sz="12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999999"/>
              </a:solidFill>
              <a:latin typeface="Roboto Mono"/>
              <a:ea typeface="Roboto Mono"/>
              <a:cs typeface="Roboto Mono"/>
              <a:sym typeface="Roboto Mono"/>
            </a:endParaRPr>
          </a:p>
        </p:txBody>
      </p:sp>
      <p:sp>
        <p:nvSpPr>
          <p:cNvPr id="301" name="Google Shape;301;p46"/>
          <p:cNvSpPr txBox="1"/>
          <p:nvPr/>
        </p:nvSpPr>
        <p:spPr>
          <a:xfrm>
            <a:off x="381000" y="914400"/>
            <a:ext cx="8226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Mono"/>
                <a:ea typeface="Roboto Mono"/>
                <a:cs typeface="Roboto Mono"/>
                <a:sym typeface="Roboto Mono"/>
              </a:rPr>
              <a:t>Generating HTTP Responses in Request Triggers:</a:t>
            </a:r>
            <a:endParaRPr>
              <a:solidFill>
                <a:srgbClr val="0000F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Char char="●"/>
            </a:pPr>
            <a:r>
              <a:rPr lang="en" sz="1000">
                <a:latin typeface="Roboto Mono"/>
                <a:ea typeface="Roboto Mono"/>
                <a:cs typeface="Roboto Mono"/>
                <a:sym typeface="Roboto Mono"/>
              </a:rPr>
              <a:t>When CF receives a request, you can use a Lambda to generate an HTTP response that CF </a:t>
            </a:r>
            <a:r>
              <a:rPr i="1" lang="en" sz="1000">
                <a:latin typeface="Roboto Mono"/>
                <a:ea typeface="Roboto Mono"/>
                <a:cs typeface="Roboto Mono"/>
                <a:sym typeface="Roboto Mono"/>
              </a:rPr>
              <a:t>returns directly to the viewer without forwarding the response </a:t>
            </a:r>
            <a:r>
              <a:rPr lang="en" sz="1000">
                <a:latin typeface="Roboto Mono"/>
                <a:ea typeface="Roboto Mono"/>
                <a:cs typeface="Roboto Mono"/>
                <a:sym typeface="Roboto Mono"/>
              </a:rPr>
              <a:t>to the origin. Some common scenarios: </a:t>
            </a:r>
            <a:endParaRPr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Returning a small web page to the viewer </a:t>
            </a:r>
            <a:endParaRPr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Returning an HTTP 301 or 302 status code to redirect the user to another web page </a:t>
            </a:r>
            <a:endParaRPr sz="1000">
              <a:latin typeface="Roboto Mono"/>
              <a:ea typeface="Roboto Mono"/>
              <a:cs typeface="Roboto Mono"/>
              <a:sym typeface="Roboto Mono"/>
            </a:endParaRPr>
          </a:p>
          <a:p>
            <a:pPr indent="-292100" lvl="1" marL="914400" rtl="0" algn="l">
              <a:spcBef>
                <a:spcPts val="0"/>
              </a:spcBef>
              <a:spcAft>
                <a:spcPts val="0"/>
              </a:spcAft>
              <a:buSzPts val="1000"/>
              <a:buFont typeface="Roboto Mono"/>
              <a:buChar char="○"/>
            </a:pPr>
            <a:r>
              <a:rPr lang="en" sz="1000">
                <a:latin typeface="Roboto Mono"/>
                <a:ea typeface="Roboto Mono"/>
                <a:cs typeface="Roboto Mono"/>
                <a:sym typeface="Roboto Mono"/>
              </a:rPr>
              <a:t>Returning an HTTP 401 status code to the viewer when the user hasn't authenticated</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a:solidFill>
                  <a:srgbClr val="0000FF"/>
                </a:solidFill>
                <a:latin typeface="Roboto Mono"/>
                <a:ea typeface="Roboto Mono"/>
                <a:cs typeface="Roboto Mono"/>
                <a:sym typeface="Roboto Mono"/>
              </a:rPr>
              <a:t>Updating HTTP Responses in Origin-Response Triggers:</a:t>
            </a:r>
            <a:endParaRPr>
              <a:solidFill>
                <a:srgbClr val="0000FF"/>
              </a:solidFill>
              <a:latin typeface="Roboto Mono"/>
              <a:ea typeface="Roboto Mono"/>
              <a:cs typeface="Roboto Mono"/>
              <a:sym typeface="Roboto Mono"/>
            </a:endParaRPr>
          </a:p>
          <a:p>
            <a:pPr indent="-292100" lvl="0" marL="4572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When CF receives an HTTP response from the origin server, if there is an origin-response trigger associated with the cache behavior, you can modify the HTTP response to override what was returned from the origin. Some common scenarios: </a:t>
            </a:r>
            <a:endParaRPr sz="1000">
              <a:latin typeface="Roboto Mono"/>
              <a:ea typeface="Roboto Mono"/>
              <a:cs typeface="Roboto Mono"/>
              <a:sym typeface="Roboto Mono"/>
            </a:endParaRPr>
          </a:p>
          <a:p>
            <a:pPr indent="-292100" lvl="1" marL="9144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Changing the status to set an HTTP 200 status code and creating static body content to return to the viewer when an origin returns an error status code (4xx or 5xx).</a:t>
            </a:r>
            <a:endParaRPr sz="1000">
              <a:latin typeface="Roboto Mono"/>
              <a:ea typeface="Roboto Mono"/>
              <a:cs typeface="Roboto Mono"/>
              <a:sym typeface="Roboto Mono"/>
            </a:endParaRPr>
          </a:p>
          <a:p>
            <a:pPr indent="-292100" lvl="1" marL="9144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Changing the status to set an HTTP 301 or HTTP 302 status code, to redirect the user to another web site when an origin returns an error status code (4xx or 5xx).</a:t>
            </a:r>
            <a:endParaRPr sz="1000">
              <a:latin typeface="Roboto Mono"/>
              <a:ea typeface="Roboto Mono"/>
              <a:cs typeface="Roboto Mono"/>
              <a:sym typeface="Roboto Mono"/>
            </a:endParaRPr>
          </a:p>
          <a:p>
            <a:pPr indent="0" lvl="0" marL="914400" marR="0" rtl="0" algn="l">
              <a:lnSpc>
                <a:spcPct val="100000"/>
              </a:lnSpc>
              <a:spcBef>
                <a:spcPts val="0"/>
              </a:spcBef>
              <a:spcAft>
                <a:spcPts val="0"/>
              </a:spcAft>
              <a:buNone/>
            </a:pPr>
            <a:r>
              <a:t/>
            </a:r>
            <a:endParaRPr sz="1000">
              <a:latin typeface="Roboto Mono"/>
              <a:ea typeface="Roboto Mono"/>
              <a:cs typeface="Roboto Mono"/>
              <a:sym typeface="Roboto Mono"/>
            </a:endParaRPr>
          </a:p>
          <a:p>
            <a:pPr indent="0" lvl="0" marL="0" marR="0" rtl="0" algn="l">
              <a:lnSpc>
                <a:spcPct val="100000"/>
              </a:lnSpc>
              <a:spcBef>
                <a:spcPts val="0"/>
              </a:spcBef>
              <a:spcAft>
                <a:spcPts val="0"/>
              </a:spcAft>
              <a:buNone/>
            </a:pPr>
            <a:r>
              <a:rPr lang="en">
                <a:solidFill>
                  <a:srgbClr val="0000FF"/>
                </a:solidFill>
                <a:latin typeface="Roboto Mono"/>
                <a:ea typeface="Roboto Mono"/>
                <a:cs typeface="Roboto Mono"/>
                <a:sym typeface="Roboto Mono"/>
              </a:rPr>
              <a:t>Accessing the Request Body by Choosing the Include Body Option:</a:t>
            </a:r>
            <a:endParaRPr sz="1000">
              <a:latin typeface="Roboto Mono"/>
              <a:ea typeface="Roboto Mono"/>
              <a:cs typeface="Roboto Mono"/>
              <a:sym typeface="Roboto Mono"/>
            </a:endParaRPr>
          </a:p>
          <a:p>
            <a:pPr indent="-292100" lvl="0" marL="4572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You can opt to have Lambda@Edge expose the body in a request for writable HTTP methods (POST, PUT, DELETE, and so on), so that you can access it in your Lambda function. You can choose read-only access, or you can specify that you’ll replace the body. To enable this option, choose </a:t>
            </a:r>
            <a:r>
              <a:rPr b="1" lang="en" sz="1000">
                <a:latin typeface="Roboto Mono"/>
                <a:ea typeface="Roboto Mono"/>
                <a:cs typeface="Roboto Mono"/>
                <a:sym typeface="Roboto Mono"/>
              </a:rPr>
              <a:t>Include Body </a:t>
            </a:r>
            <a:r>
              <a:rPr lang="en" sz="1000">
                <a:latin typeface="Roboto Mono"/>
                <a:ea typeface="Roboto Mono"/>
                <a:cs typeface="Roboto Mono"/>
                <a:sym typeface="Roboto Mono"/>
              </a:rPr>
              <a:t>when you create a CF trigger for a viewer request or origin request event. Scenarios:</a:t>
            </a:r>
            <a:endParaRPr sz="1000">
              <a:latin typeface="Roboto Mono"/>
              <a:ea typeface="Roboto Mono"/>
              <a:cs typeface="Roboto Mono"/>
              <a:sym typeface="Roboto Mono"/>
            </a:endParaRPr>
          </a:p>
          <a:p>
            <a:pPr indent="-292100" lvl="1" marL="9144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Processing web forms, like "contact us" forms, without sending customer input data back to origin servers. </a:t>
            </a:r>
            <a:endParaRPr sz="1000">
              <a:latin typeface="Roboto Mono"/>
              <a:ea typeface="Roboto Mono"/>
              <a:cs typeface="Roboto Mono"/>
              <a:sym typeface="Roboto Mono"/>
            </a:endParaRPr>
          </a:p>
          <a:p>
            <a:pPr indent="-292100" lvl="1" marL="914400" marR="0" rtl="0" algn="l">
              <a:lnSpc>
                <a:spcPct val="100000"/>
              </a:lnSpc>
              <a:spcBef>
                <a:spcPts val="0"/>
              </a:spcBef>
              <a:spcAft>
                <a:spcPts val="0"/>
              </a:spcAft>
              <a:buSzPts val="1000"/>
              <a:buFont typeface="Roboto Mono"/>
              <a:buChar char="○"/>
            </a:pPr>
            <a:r>
              <a:rPr lang="en" sz="1000">
                <a:latin typeface="Roboto Mono"/>
                <a:ea typeface="Roboto Mono"/>
                <a:cs typeface="Roboto Mono"/>
                <a:sym typeface="Roboto Mono"/>
              </a:rPr>
              <a:t>Gathering web beacon data that's sent by viewer browsers and processing it at the edge.</a:t>
            </a:r>
            <a:endParaRPr sz="1000">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On-demand &amp; Live streaming </a:t>
            </a:r>
            <a:endParaRPr sz="1800"/>
          </a:p>
          <a:p>
            <a:pPr indent="0" lvl="0" marL="0" marR="0" rtl="0" algn="l">
              <a:lnSpc>
                <a:spcPct val="115000"/>
              </a:lnSpc>
              <a:spcBef>
                <a:spcPts val="0"/>
              </a:spcBef>
              <a:spcAft>
                <a:spcPts val="0"/>
              </a:spcAft>
              <a:buNone/>
            </a:pPr>
            <a:r>
              <a:rPr b="0" lang="en" sz="1200">
                <a:latin typeface="Roboto Mono"/>
                <a:ea typeface="Roboto Mono"/>
                <a:cs typeface="Roboto Mono"/>
                <a:sym typeface="Roboto Mono"/>
              </a:rPr>
              <a:t>with AWS Elemental Media Convert, Media Live, Media Package</a:t>
            </a:r>
            <a:endParaRPr b="0" sz="12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999999"/>
              </a:solidFill>
              <a:latin typeface="Roboto Mono"/>
              <a:ea typeface="Roboto Mono"/>
              <a:cs typeface="Roboto Mono"/>
              <a:sym typeface="Roboto Mono"/>
            </a:endParaRPr>
          </a:p>
        </p:txBody>
      </p:sp>
      <p:pic>
        <p:nvPicPr>
          <p:cNvPr id="307" name="Google Shape;307;p47"/>
          <p:cNvPicPr preferRelativeResize="0"/>
          <p:nvPr/>
        </p:nvPicPr>
        <p:blipFill>
          <a:blip r:embed="rId3">
            <a:alphaModFix/>
          </a:blip>
          <a:stretch>
            <a:fillRect/>
          </a:stretch>
        </p:blipFill>
        <p:spPr>
          <a:xfrm>
            <a:off x="4028300" y="117450"/>
            <a:ext cx="5037549" cy="1287875"/>
          </a:xfrm>
          <a:prstGeom prst="rect">
            <a:avLst/>
          </a:prstGeom>
          <a:noFill/>
          <a:ln>
            <a:noFill/>
          </a:ln>
        </p:spPr>
      </p:pic>
      <p:pic>
        <p:nvPicPr>
          <p:cNvPr id="308" name="Google Shape;308;p47"/>
          <p:cNvPicPr preferRelativeResize="0"/>
          <p:nvPr/>
        </p:nvPicPr>
        <p:blipFill>
          <a:blip r:embed="rId4">
            <a:alphaModFix/>
          </a:blip>
          <a:stretch>
            <a:fillRect/>
          </a:stretch>
        </p:blipFill>
        <p:spPr>
          <a:xfrm>
            <a:off x="185600" y="1590150"/>
            <a:ext cx="4871624" cy="35407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8"/>
          <p:cNvSpPr txBox="1"/>
          <p:nvPr>
            <p:ph idx="4294967295" type="title"/>
          </p:nvPr>
        </p:nvSpPr>
        <p:spPr>
          <a:xfrm>
            <a:off x="298425" y="4875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AWS Solutions </a:t>
            </a:r>
            <a:r>
              <a:rPr lang="en" sz="1800"/>
              <a:t>- On-demand &amp; Live streaming </a:t>
            </a:r>
            <a:endParaRPr sz="1800"/>
          </a:p>
          <a:p>
            <a:pPr indent="0" lvl="0" marL="0" marR="0" rtl="0" algn="l">
              <a:lnSpc>
                <a:spcPct val="115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https://aws.amazon.com/solutions/video-on-demand-on-aws/</a:t>
            </a:r>
            <a:endParaRPr sz="1800">
              <a:latin typeface="Roboto Mono"/>
              <a:ea typeface="Roboto Mono"/>
              <a:cs typeface="Roboto Mono"/>
              <a:sym typeface="Roboto Mono"/>
            </a:endParaRPr>
          </a:p>
          <a:p>
            <a:pPr indent="0" lvl="0" marL="0" marR="0" rtl="0" algn="l">
              <a:lnSpc>
                <a:spcPct val="115000"/>
              </a:lnSpc>
              <a:spcBef>
                <a:spcPts val="0"/>
              </a:spcBef>
              <a:spcAft>
                <a:spcPts val="0"/>
              </a:spcAft>
              <a:buNone/>
            </a:pPr>
            <a:r>
              <a:rPr b="0" lang="en" sz="1100" u="sng">
                <a:solidFill>
                  <a:schemeClr val="hlink"/>
                </a:solidFill>
                <a:latin typeface="Roboto Mono"/>
                <a:ea typeface="Roboto Mono"/>
                <a:cs typeface="Roboto Mono"/>
                <a:sym typeface="Roboto Mono"/>
                <a:hlinkClick r:id="rId4"/>
              </a:rPr>
              <a:t>https://aws.amazon.com/solutions/live-streaming-on-aws/</a:t>
            </a:r>
            <a:endParaRPr sz="18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sz="12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999999"/>
              </a:solidFill>
              <a:latin typeface="Roboto Mono"/>
              <a:ea typeface="Roboto Mono"/>
              <a:cs typeface="Roboto Mono"/>
              <a:sym typeface="Roboto Mono"/>
            </a:endParaRPr>
          </a:p>
        </p:txBody>
      </p:sp>
      <p:pic>
        <p:nvPicPr>
          <p:cNvPr id="314" name="Google Shape;314;p48"/>
          <p:cNvPicPr preferRelativeResize="0"/>
          <p:nvPr/>
        </p:nvPicPr>
        <p:blipFill>
          <a:blip r:embed="rId5">
            <a:alphaModFix/>
          </a:blip>
          <a:stretch>
            <a:fillRect/>
          </a:stretch>
        </p:blipFill>
        <p:spPr>
          <a:xfrm>
            <a:off x="152400" y="854100"/>
            <a:ext cx="5082024" cy="2397924"/>
          </a:xfrm>
          <a:prstGeom prst="rect">
            <a:avLst/>
          </a:prstGeom>
          <a:noFill/>
          <a:ln>
            <a:noFill/>
          </a:ln>
        </p:spPr>
      </p:pic>
      <p:pic>
        <p:nvPicPr>
          <p:cNvPr id="315" name="Google Shape;315;p48"/>
          <p:cNvPicPr preferRelativeResize="0"/>
          <p:nvPr/>
        </p:nvPicPr>
        <p:blipFill>
          <a:blip r:embed="rId6">
            <a:alphaModFix/>
          </a:blip>
          <a:stretch>
            <a:fillRect/>
          </a:stretch>
        </p:blipFill>
        <p:spPr>
          <a:xfrm>
            <a:off x="3835125" y="2880350"/>
            <a:ext cx="5288401" cy="219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R53 - Routing traffic</a:t>
            </a:r>
            <a:endParaRPr sz="1400"/>
          </a:p>
          <a:p>
            <a:pPr indent="0" lvl="0" marL="0" marR="0" rtl="0" algn="l">
              <a:lnSpc>
                <a:spcPct val="115000"/>
              </a:lnSpc>
              <a:spcBef>
                <a:spcPts val="0"/>
              </a:spcBef>
              <a:spcAft>
                <a:spcPts val="0"/>
              </a:spcAft>
              <a:buNone/>
            </a:pPr>
            <a:r>
              <a:rPr b="0" lang="en" sz="1000" u="sng">
                <a:solidFill>
                  <a:schemeClr val="hlink"/>
                </a:solidFill>
                <a:latin typeface="Roboto Mono"/>
                <a:ea typeface="Roboto Mono"/>
                <a:cs typeface="Roboto Mono"/>
                <a:sym typeface="Roboto Mono"/>
                <a:hlinkClick r:id="rId3"/>
              </a:rPr>
              <a:t>https://docs.aws.amazon.com/Route53/latest/DeveloperGuide/routing-to-cloudfront-distribution.html</a:t>
            </a:r>
            <a:endParaRPr sz="1000">
              <a:solidFill>
                <a:schemeClr val="dk1"/>
              </a:solidFill>
              <a:latin typeface="Roboto Mono"/>
              <a:ea typeface="Roboto Mono"/>
              <a:cs typeface="Roboto Mono"/>
              <a:sym typeface="Roboto Mono"/>
            </a:endParaRPr>
          </a:p>
        </p:txBody>
      </p:sp>
      <p:sp>
        <p:nvSpPr>
          <p:cNvPr id="78" name="Google Shape;78;p16"/>
          <p:cNvSpPr txBox="1"/>
          <p:nvPr/>
        </p:nvSpPr>
        <p:spPr>
          <a:xfrm>
            <a:off x="152400" y="1652075"/>
            <a:ext cx="8877600" cy="3291900"/>
          </a:xfrm>
          <a:prstGeom prst="rect">
            <a:avLst/>
          </a:prstGeom>
          <a:noFill/>
          <a:ln>
            <a:noFill/>
          </a:ln>
        </p:spPr>
        <p:txBody>
          <a:bodyPr anchorCtr="0" anchor="t" bIns="0" lIns="91425" spcFirstLastPara="1" rIns="91425" wrap="square" tIns="0">
            <a:noAutofit/>
          </a:bodyPr>
          <a:lstStyle/>
          <a:p>
            <a:pPr indent="-115570" lvl="0" marL="27432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To </a:t>
            </a:r>
            <a:r>
              <a:rPr b="1" lang="en" sz="1100">
                <a:solidFill>
                  <a:srgbClr val="0000FF"/>
                </a:solidFill>
                <a:highlight>
                  <a:srgbClr val="FFFFFF"/>
                </a:highlight>
                <a:latin typeface="Roboto Mono"/>
                <a:ea typeface="Roboto Mono"/>
                <a:cs typeface="Roboto Mono"/>
                <a:sym typeface="Roboto Mono"/>
              </a:rPr>
              <a:t>API Gateway </a:t>
            </a:r>
            <a:r>
              <a:rPr lang="en" sz="1100">
                <a:solidFill>
                  <a:srgbClr val="444444"/>
                </a:solidFill>
                <a:highlight>
                  <a:srgbClr val="FFFFFF"/>
                </a:highlight>
                <a:latin typeface="Roboto Mono"/>
                <a:ea typeface="Roboto Mono"/>
                <a:cs typeface="Roboto Mono"/>
                <a:sym typeface="Roboto Mono"/>
              </a:rPr>
              <a:t>API → Use R53 to create an alias record. An alias record is a R53 extension to DNS. It's similar to a CNAME record, but you can create an alias record both for the root and for subdomains (You can create CNAME records only for subdomains.)</a:t>
            </a:r>
            <a:endParaRPr sz="1100">
              <a:solidFill>
                <a:srgbClr val="444444"/>
              </a:solidFill>
              <a:highlight>
                <a:srgbClr val="FFFFFF"/>
              </a:highlight>
              <a:latin typeface="Roboto Mono"/>
              <a:ea typeface="Roboto Mono"/>
              <a:cs typeface="Roboto Mono"/>
              <a:sym typeface="Roboto Mono"/>
            </a:endParaRPr>
          </a:p>
          <a:p>
            <a:pPr indent="-115570" lvl="0" marL="27432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To </a:t>
            </a:r>
            <a:r>
              <a:rPr b="1" lang="en" sz="1100">
                <a:solidFill>
                  <a:srgbClr val="0000FF"/>
                </a:solidFill>
                <a:highlight>
                  <a:srgbClr val="FFFFFF"/>
                </a:highlight>
                <a:latin typeface="Roboto Mono"/>
                <a:ea typeface="Roboto Mono"/>
                <a:cs typeface="Roboto Mono"/>
                <a:sym typeface="Roboto Mono"/>
              </a:rPr>
              <a:t>CloudFront </a:t>
            </a:r>
            <a:r>
              <a:rPr lang="en" sz="1100">
                <a:solidFill>
                  <a:srgbClr val="444444"/>
                </a:solidFill>
                <a:highlight>
                  <a:srgbClr val="FFFFFF"/>
                </a:highlight>
                <a:latin typeface="Roboto Mono"/>
                <a:ea typeface="Roboto Mono"/>
                <a:cs typeface="Roboto Mono"/>
                <a:sym typeface="Roboto Mono"/>
              </a:rPr>
              <a:t>(Only for public hosted zones) → Create a CF Web distribution. If you want to use your own domain name, use R53 to create an </a:t>
            </a:r>
            <a:r>
              <a:rPr lang="en" sz="1100">
                <a:solidFill>
                  <a:srgbClr val="E48700"/>
                </a:solidFill>
                <a:highlight>
                  <a:srgbClr val="FFFFFF"/>
                </a:highlight>
                <a:uFill>
                  <a:noFill/>
                </a:uFill>
                <a:latin typeface="Roboto Mono"/>
                <a:ea typeface="Roboto Mono"/>
                <a:cs typeface="Roboto Mono"/>
                <a:sym typeface="Roboto Mono"/>
                <a:hlinkClick r:id="rId4"/>
              </a:rPr>
              <a:t>alias record</a:t>
            </a:r>
            <a:r>
              <a:rPr lang="en" sz="1100">
                <a:solidFill>
                  <a:srgbClr val="444444"/>
                </a:solidFill>
                <a:highlight>
                  <a:srgbClr val="FFFFFF"/>
                </a:highlight>
                <a:latin typeface="Roboto Mono"/>
                <a:ea typeface="Roboto Mono"/>
                <a:cs typeface="Roboto Mono"/>
                <a:sym typeface="Roboto Mono"/>
              </a:rPr>
              <a:t> that points to your CF distribution. When Route 53 receives a DNS query that matches the name and type of an alias record, Route 53 responds with the domain name that is associated with your distribution.</a:t>
            </a:r>
            <a:endParaRPr sz="1100">
              <a:solidFill>
                <a:srgbClr val="444444"/>
              </a:solidFill>
              <a:highlight>
                <a:srgbClr val="FFFFFF"/>
              </a:highlight>
              <a:latin typeface="Roboto Mono"/>
              <a:ea typeface="Roboto Mono"/>
              <a:cs typeface="Roboto Mono"/>
              <a:sym typeface="Roboto Mono"/>
            </a:endParaRPr>
          </a:p>
          <a:p>
            <a:pPr indent="-115570" lvl="0" marL="27432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To </a:t>
            </a:r>
            <a:r>
              <a:rPr b="1" lang="en" sz="1100">
                <a:solidFill>
                  <a:srgbClr val="0000FF"/>
                </a:solidFill>
                <a:highlight>
                  <a:srgbClr val="FFFFFF"/>
                </a:highlight>
                <a:latin typeface="Roboto Mono"/>
                <a:ea typeface="Roboto Mono"/>
                <a:cs typeface="Roboto Mono"/>
                <a:sym typeface="Roboto Mono"/>
              </a:rPr>
              <a:t>ELB/Elastic Beanstalk </a:t>
            </a:r>
            <a:r>
              <a:rPr lang="en" sz="1100">
                <a:solidFill>
                  <a:srgbClr val="444444"/>
                </a:solidFill>
                <a:highlight>
                  <a:srgbClr val="FFFFFF"/>
                </a:highlight>
                <a:latin typeface="Roboto Mono"/>
                <a:ea typeface="Roboto Mono"/>
                <a:cs typeface="Roboto Mono"/>
                <a:sym typeface="Roboto Mono"/>
              </a:rPr>
              <a:t>→ create an </a:t>
            </a:r>
            <a:r>
              <a:rPr lang="en" sz="1100">
                <a:solidFill>
                  <a:srgbClr val="E48700"/>
                </a:solidFill>
                <a:highlight>
                  <a:srgbClr val="FFFFFF"/>
                </a:highlight>
                <a:uFill>
                  <a:noFill/>
                </a:uFill>
                <a:latin typeface="Roboto Mono"/>
                <a:ea typeface="Roboto Mono"/>
                <a:cs typeface="Roboto Mono"/>
                <a:sym typeface="Roboto Mono"/>
                <a:hlinkClick r:id="rId5"/>
              </a:rPr>
              <a:t>alias record</a:t>
            </a:r>
            <a:r>
              <a:rPr lang="en" sz="1100">
                <a:solidFill>
                  <a:srgbClr val="444444"/>
                </a:solidFill>
                <a:highlight>
                  <a:srgbClr val="FFFFFF"/>
                </a:highlight>
                <a:latin typeface="Roboto Mono"/>
                <a:ea typeface="Roboto Mono"/>
                <a:cs typeface="Roboto Mono"/>
                <a:sym typeface="Roboto Mono"/>
              </a:rPr>
              <a:t> that points to your load balancer/EBStalk </a:t>
            </a:r>
            <a:endParaRPr sz="1100">
              <a:solidFill>
                <a:srgbClr val="444444"/>
              </a:solidFill>
              <a:highlight>
                <a:srgbClr val="FFFFFF"/>
              </a:highlight>
              <a:latin typeface="Roboto Mono"/>
              <a:ea typeface="Roboto Mono"/>
              <a:cs typeface="Roboto Mono"/>
              <a:sym typeface="Roboto Mono"/>
            </a:endParaRPr>
          </a:p>
          <a:p>
            <a:pPr indent="-115570" lvl="0" marL="27432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To </a:t>
            </a:r>
            <a:r>
              <a:rPr b="1" lang="en" sz="1100">
                <a:solidFill>
                  <a:srgbClr val="0000FF"/>
                </a:solidFill>
                <a:highlight>
                  <a:srgbClr val="FFFFFF"/>
                </a:highlight>
                <a:latin typeface="Roboto Mono"/>
                <a:ea typeface="Roboto Mono"/>
                <a:cs typeface="Roboto Mono"/>
                <a:sym typeface="Roboto Mono"/>
              </a:rPr>
              <a:t>S3 bucket</a:t>
            </a:r>
            <a:r>
              <a:rPr lang="en" sz="1100">
                <a:solidFill>
                  <a:srgbClr val="444444"/>
                </a:solidFill>
                <a:highlight>
                  <a:srgbClr val="FFFFFF"/>
                </a:highlight>
                <a:latin typeface="Roboto Mono"/>
                <a:ea typeface="Roboto Mono"/>
                <a:cs typeface="Roboto Mono"/>
                <a:sym typeface="Roboto Mono"/>
              </a:rPr>
              <a:t> → </a:t>
            </a:r>
            <a:endParaRPr sz="11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1000"/>
              </a:spcBef>
              <a:spcAft>
                <a:spcPts val="0"/>
              </a:spcAft>
              <a:buClr>
                <a:srgbClr val="444444"/>
              </a:buClr>
              <a:buSzPts val="1000"/>
              <a:buFont typeface="Roboto Mono"/>
              <a:buChar char="○"/>
            </a:pPr>
            <a:r>
              <a:rPr b="1" lang="en" sz="1000">
                <a:solidFill>
                  <a:srgbClr val="FF0000"/>
                </a:solidFill>
                <a:highlight>
                  <a:srgbClr val="FFFFFF"/>
                </a:highlight>
                <a:latin typeface="Roboto Mono"/>
                <a:ea typeface="Roboto Mono"/>
                <a:cs typeface="Roboto Mono"/>
                <a:sym typeface="Roboto Mono"/>
              </a:rPr>
              <a:t>If you DO NOT want SSL/TLS </a:t>
            </a:r>
            <a:r>
              <a:rPr lang="en" sz="1000">
                <a:solidFill>
                  <a:srgbClr val="444444"/>
                </a:solidFill>
                <a:highlight>
                  <a:srgbClr val="FFFFFF"/>
                </a:highlight>
                <a:latin typeface="Roboto Mono"/>
                <a:ea typeface="Roboto Mono"/>
                <a:cs typeface="Roboto Mono"/>
                <a:sym typeface="Roboto Mono"/>
              </a:rPr>
              <a:t>→ Point to an S3 bucket configured to host a static web site. The bucket name should be same as the domain name</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Char char="○"/>
            </a:pPr>
            <a:r>
              <a:rPr b="1" lang="en" sz="1000">
                <a:solidFill>
                  <a:srgbClr val="FF0000"/>
                </a:solidFill>
                <a:highlight>
                  <a:srgbClr val="FFFFFF"/>
                </a:highlight>
                <a:latin typeface="Roboto Mono"/>
                <a:ea typeface="Roboto Mono"/>
                <a:cs typeface="Roboto Mono"/>
                <a:sym typeface="Roboto Mono"/>
              </a:rPr>
              <a:t>If you want SSL/TLS</a:t>
            </a:r>
            <a:r>
              <a:rPr lang="en" sz="1000">
                <a:solidFill>
                  <a:srgbClr val="444444"/>
                </a:solidFill>
                <a:highlight>
                  <a:srgbClr val="FFFFFF"/>
                </a:highlight>
                <a:latin typeface="Roboto Mono"/>
                <a:ea typeface="Roboto Mono"/>
                <a:cs typeface="Roboto Mono"/>
                <a:sym typeface="Roboto Mono"/>
              </a:rPr>
              <a:t> → An S3 bucket that's </a:t>
            </a:r>
            <a:r>
              <a:rPr i="1" lang="en" sz="1000">
                <a:solidFill>
                  <a:srgbClr val="444444"/>
                </a:solidFill>
                <a:highlight>
                  <a:srgbClr val="FFFFFF"/>
                </a:highlight>
                <a:latin typeface="Roboto Mono"/>
                <a:ea typeface="Roboto Mono"/>
                <a:cs typeface="Roboto Mono"/>
                <a:sym typeface="Roboto Mono"/>
              </a:rPr>
              <a:t>not</a:t>
            </a:r>
            <a:r>
              <a:rPr lang="en" sz="1000">
                <a:solidFill>
                  <a:srgbClr val="444444"/>
                </a:solidFill>
                <a:highlight>
                  <a:srgbClr val="FFFFFF"/>
                </a:highlight>
                <a:latin typeface="Roboto Mono"/>
                <a:ea typeface="Roboto Mono"/>
                <a:cs typeface="Roboto Mono"/>
                <a:sym typeface="Roboto Mono"/>
              </a:rPr>
              <a:t> configured to host a static website, and a CloudFront distribution that's configured to use your S3 bucket as the origin. An S3 bucket that's configured as a website endpoint doesn't support SSL/TLS, so you need to route traffic to the CloudFront distribution and use the S3 bucket as the origin for the distribution.</a:t>
            </a:r>
            <a:endParaRPr sz="1000">
              <a:solidFill>
                <a:srgbClr val="444444"/>
              </a:solidFill>
              <a:highlight>
                <a:srgbClr val="FFFFFF"/>
              </a:highlight>
              <a:latin typeface="Roboto Mono"/>
              <a:ea typeface="Roboto Mono"/>
              <a:cs typeface="Roboto Mono"/>
              <a:sym typeface="Roboto Mono"/>
            </a:endParaRPr>
          </a:p>
          <a:p>
            <a:pPr indent="-115570" lvl="0" marL="274320" rtl="0" algn="l">
              <a:lnSpc>
                <a:spcPct val="100000"/>
              </a:lnSpc>
              <a:spcBef>
                <a:spcPts val="0"/>
              </a:spcBef>
              <a:spcAft>
                <a:spcPts val="0"/>
              </a:spcAft>
              <a:buClr>
                <a:srgbClr val="444444"/>
              </a:buClr>
              <a:buSzPts val="1100"/>
              <a:buFont typeface="Roboto Mono"/>
              <a:buChar char="●"/>
            </a:pPr>
            <a:r>
              <a:rPr lang="en" sz="1100">
                <a:solidFill>
                  <a:srgbClr val="444444"/>
                </a:solidFill>
                <a:highlight>
                  <a:srgbClr val="FFFFFF"/>
                </a:highlight>
                <a:latin typeface="Roboto Mono"/>
                <a:ea typeface="Roboto Mono"/>
                <a:cs typeface="Roboto Mono"/>
                <a:sym typeface="Roboto Mono"/>
              </a:rPr>
              <a:t>To a </a:t>
            </a:r>
            <a:r>
              <a:rPr b="1" lang="en" sz="1100">
                <a:solidFill>
                  <a:srgbClr val="0000FF"/>
                </a:solidFill>
                <a:highlight>
                  <a:srgbClr val="FFFFFF"/>
                </a:highlight>
                <a:latin typeface="Roboto Mono"/>
                <a:ea typeface="Roboto Mono"/>
                <a:cs typeface="Roboto Mono"/>
                <a:sym typeface="Roboto Mono"/>
              </a:rPr>
              <a:t>VPC interface endpoint </a:t>
            </a:r>
            <a:r>
              <a:rPr lang="en" sz="1100">
                <a:solidFill>
                  <a:srgbClr val="444444"/>
                </a:solidFill>
                <a:highlight>
                  <a:srgbClr val="FFFFFF"/>
                </a:highlight>
                <a:latin typeface="Roboto Mono"/>
                <a:ea typeface="Roboto Mono"/>
                <a:cs typeface="Roboto Mono"/>
                <a:sym typeface="Roboto Mono"/>
              </a:rPr>
              <a:t>→ Use AWS PrivateLink to access selected services. These services include some AWS services, services that are hosted by other AWS customers and partners in their own VPCs, and supported AWS Marketplace partner services. To route domain traffic to an interface endpoint, use Amazon Route 53 to create an alias record. </a:t>
            </a:r>
            <a:endParaRPr sz="1100">
              <a:solidFill>
                <a:srgbClr val="444444"/>
              </a:solidFill>
              <a:highlight>
                <a:srgbClr val="FFFFFF"/>
              </a:highlight>
              <a:latin typeface="Roboto Mono"/>
              <a:ea typeface="Roboto Mono"/>
              <a:cs typeface="Roboto Mono"/>
              <a:sym typeface="Roboto Mono"/>
            </a:endParaRPr>
          </a:p>
        </p:txBody>
      </p:sp>
      <p:pic>
        <p:nvPicPr>
          <p:cNvPr id="79" name="Google Shape;79;p16"/>
          <p:cNvPicPr preferRelativeResize="0"/>
          <p:nvPr/>
        </p:nvPicPr>
        <p:blipFill>
          <a:blip r:embed="rId6">
            <a:alphaModFix/>
          </a:blip>
          <a:stretch>
            <a:fillRect/>
          </a:stretch>
        </p:blipFill>
        <p:spPr>
          <a:xfrm>
            <a:off x="5191113" y="-12"/>
            <a:ext cx="3952875" cy="1571625"/>
          </a:xfrm>
          <a:prstGeom prst="rect">
            <a:avLst/>
          </a:prstGeom>
          <a:noFill/>
          <a:ln>
            <a:noFill/>
          </a:ln>
        </p:spPr>
      </p:pic>
      <p:sp>
        <p:nvSpPr>
          <p:cNvPr id="80" name="Google Shape;80;p16"/>
          <p:cNvSpPr txBox="1"/>
          <p:nvPr/>
        </p:nvSpPr>
        <p:spPr>
          <a:xfrm>
            <a:off x="3941025" y="63175"/>
            <a:ext cx="13275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Alias Target →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Route53 - Routing policy</a:t>
            </a:r>
            <a:endParaRPr sz="1400"/>
          </a:p>
          <a:p>
            <a:pPr indent="0" lvl="0" marL="0" marR="0" rtl="0" algn="l">
              <a:lnSpc>
                <a:spcPct val="115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https://docs.aws.amazon.com/Route53/latest/DeveloperGuide/routing-policy.html</a:t>
            </a:r>
            <a:endParaRPr sz="1800">
              <a:solidFill>
                <a:schemeClr val="dk1"/>
              </a:solidFill>
              <a:latin typeface="Roboto Mono"/>
              <a:ea typeface="Roboto Mono"/>
              <a:cs typeface="Roboto Mono"/>
              <a:sym typeface="Roboto Mono"/>
            </a:endParaRPr>
          </a:p>
        </p:txBody>
      </p:sp>
      <p:sp>
        <p:nvSpPr>
          <p:cNvPr id="86" name="Google Shape;86;p17"/>
          <p:cNvSpPr txBox="1"/>
          <p:nvPr/>
        </p:nvSpPr>
        <p:spPr>
          <a:xfrm>
            <a:off x="0" y="762000"/>
            <a:ext cx="8588100" cy="3000000"/>
          </a:xfrm>
          <a:prstGeom prst="rect">
            <a:avLst/>
          </a:prstGeom>
          <a:noFill/>
          <a:ln>
            <a:noFill/>
          </a:ln>
        </p:spPr>
        <p:txBody>
          <a:bodyPr anchorCtr="0" anchor="t" bIns="91425" lIns="91425" spcFirstLastPara="1" rIns="91425" wrap="square" tIns="91425">
            <a:noAutofit/>
          </a:bodyPr>
          <a:lstStyle/>
          <a:p>
            <a:pPr indent="-109220" lvl="0" marL="274320" rtl="0" algn="l">
              <a:lnSpc>
                <a:spcPct val="150000"/>
              </a:lnSpc>
              <a:spcBef>
                <a:spcPts val="120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Simple routing policy</a:t>
            </a:r>
            <a:r>
              <a:rPr lang="en" sz="1000">
                <a:solidFill>
                  <a:srgbClr val="444444"/>
                </a:solidFill>
                <a:highlight>
                  <a:srgbClr val="FFFFFF"/>
                </a:highlight>
                <a:latin typeface="Roboto Mono"/>
                <a:ea typeface="Roboto Mono"/>
                <a:cs typeface="Roboto Mono"/>
                <a:sym typeface="Roboto Mono"/>
              </a:rPr>
              <a:t> – Use for a single resource that performs a given function for your domain, for example, a web server that serves content for the example.com website.</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Failover routing policy</a:t>
            </a:r>
            <a:r>
              <a:rPr lang="en" sz="1000">
                <a:solidFill>
                  <a:srgbClr val="444444"/>
                </a:solidFill>
                <a:highlight>
                  <a:srgbClr val="FFFFFF"/>
                </a:highlight>
                <a:latin typeface="Roboto Mono"/>
                <a:ea typeface="Roboto Mono"/>
                <a:cs typeface="Roboto Mono"/>
                <a:sym typeface="Roboto Mono"/>
              </a:rPr>
              <a:t> – Use when you want to configure </a:t>
            </a:r>
            <a:r>
              <a:rPr b="1" lang="en" sz="1000">
                <a:solidFill>
                  <a:srgbClr val="444444"/>
                </a:solidFill>
                <a:highlight>
                  <a:srgbClr val="FFFFFF"/>
                </a:highlight>
                <a:latin typeface="Roboto Mono"/>
                <a:ea typeface="Roboto Mono"/>
                <a:cs typeface="Roboto Mono"/>
                <a:sym typeface="Roboto Mono"/>
              </a:rPr>
              <a:t>active-passive failover</a:t>
            </a:r>
            <a:r>
              <a:rPr lang="en" sz="1000">
                <a:solidFill>
                  <a:srgbClr val="444444"/>
                </a:solidFill>
                <a:highlight>
                  <a:srgbClr val="FFFFFF"/>
                </a:highlight>
                <a:latin typeface="Roboto Mono"/>
                <a:ea typeface="Roboto Mono"/>
                <a:cs typeface="Roboto Mono"/>
                <a:sym typeface="Roboto Mono"/>
              </a:rPr>
              <a:t>.</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Geolocation routing policy</a:t>
            </a:r>
            <a:r>
              <a:rPr lang="en" sz="1000">
                <a:solidFill>
                  <a:srgbClr val="444444"/>
                </a:solidFill>
                <a:highlight>
                  <a:srgbClr val="FFFFFF"/>
                </a:highlight>
                <a:latin typeface="Roboto Mono"/>
                <a:ea typeface="Roboto Mono"/>
                <a:cs typeface="Roboto Mono"/>
                <a:sym typeface="Roboto Mono"/>
              </a:rPr>
              <a:t> – Use when you want to route traffic based on the location of your users.</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Geoproximity routing policy</a:t>
            </a:r>
            <a:r>
              <a:rPr lang="en" sz="1000">
                <a:solidFill>
                  <a:srgbClr val="444444"/>
                </a:solidFill>
                <a:highlight>
                  <a:srgbClr val="FFFFFF"/>
                </a:highlight>
                <a:latin typeface="Roboto Mono"/>
                <a:ea typeface="Roboto Mono"/>
                <a:cs typeface="Roboto Mono"/>
                <a:sym typeface="Roboto Mono"/>
              </a:rPr>
              <a:t> – Use when you want to route traffic based on the location of your resources and, optionally, shift traffic from resources in one location to resources in another.</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Latency routing policy</a:t>
            </a:r>
            <a:r>
              <a:rPr lang="en" sz="1000">
                <a:solidFill>
                  <a:srgbClr val="444444"/>
                </a:solidFill>
                <a:highlight>
                  <a:srgbClr val="FFFFFF"/>
                </a:highlight>
                <a:latin typeface="Roboto Mono"/>
                <a:ea typeface="Roboto Mono"/>
                <a:cs typeface="Roboto Mono"/>
                <a:sym typeface="Roboto Mono"/>
              </a:rPr>
              <a:t> – Use when you have resources in multiple AWS Regions and you want to route traffic to the region that provides the best latency.</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Multivalue answer routing policy</a:t>
            </a:r>
            <a:r>
              <a:rPr lang="en" sz="1000">
                <a:solidFill>
                  <a:srgbClr val="444444"/>
                </a:solidFill>
                <a:highlight>
                  <a:srgbClr val="FFFFFF"/>
                </a:highlight>
                <a:latin typeface="Roboto Mono"/>
                <a:ea typeface="Roboto Mono"/>
                <a:cs typeface="Roboto Mono"/>
                <a:sym typeface="Roboto Mono"/>
              </a:rPr>
              <a:t> – Use when you want Route 53 to respond to DNS queries with up to eight healthy records selected at random.</a:t>
            </a:r>
            <a:endParaRPr sz="1000">
              <a:solidFill>
                <a:srgbClr val="444444"/>
              </a:solidFill>
              <a:highlight>
                <a:srgbClr val="FFFFFF"/>
              </a:highlight>
              <a:latin typeface="Roboto Mono"/>
              <a:ea typeface="Roboto Mono"/>
              <a:cs typeface="Roboto Mono"/>
              <a:sym typeface="Roboto Mono"/>
            </a:endParaRPr>
          </a:p>
          <a:p>
            <a:pPr indent="-109220" lvl="0" marL="274320" rtl="0" algn="l">
              <a:lnSpc>
                <a:spcPct val="150000"/>
              </a:lnSpc>
              <a:spcBef>
                <a:spcPts val="0"/>
              </a:spcBef>
              <a:spcAft>
                <a:spcPts val="0"/>
              </a:spcAft>
              <a:buClr>
                <a:srgbClr val="444444"/>
              </a:buClr>
              <a:buSzPts val="1000"/>
              <a:buChar char="●"/>
            </a:pPr>
            <a:r>
              <a:rPr b="1" lang="en" sz="1000">
                <a:solidFill>
                  <a:srgbClr val="444444"/>
                </a:solidFill>
                <a:highlight>
                  <a:srgbClr val="FFFFFF"/>
                </a:highlight>
                <a:latin typeface="Roboto Mono"/>
                <a:ea typeface="Roboto Mono"/>
                <a:cs typeface="Roboto Mono"/>
                <a:sym typeface="Roboto Mono"/>
              </a:rPr>
              <a:t>Weighted routing policy</a:t>
            </a:r>
            <a:r>
              <a:rPr lang="en" sz="1000">
                <a:solidFill>
                  <a:srgbClr val="444444"/>
                </a:solidFill>
                <a:highlight>
                  <a:srgbClr val="FFFFFF"/>
                </a:highlight>
                <a:latin typeface="Roboto Mono"/>
                <a:ea typeface="Roboto Mono"/>
                <a:cs typeface="Roboto Mono"/>
                <a:sym typeface="Roboto Mono"/>
              </a:rPr>
              <a:t> – Use to route traffic to multiple resources in proportions that you specify.</a:t>
            </a:r>
            <a:endParaRPr sz="1000">
              <a:solidFill>
                <a:srgbClr val="444444"/>
              </a:solidFill>
              <a:highlight>
                <a:srgbClr val="FFFFFF"/>
              </a:highlight>
              <a:latin typeface="Roboto Mono"/>
              <a:ea typeface="Roboto Mono"/>
              <a:cs typeface="Roboto Mono"/>
              <a:sym typeface="Roboto Mono"/>
            </a:endParaRPr>
          </a:p>
          <a:p>
            <a:pPr indent="0" lvl="0" marL="457200" rtl="0" algn="l">
              <a:lnSpc>
                <a:spcPct val="100000"/>
              </a:lnSpc>
              <a:spcBef>
                <a:spcPts val="0"/>
              </a:spcBef>
              <a:spcAft>
                <a:spcPts val="0"/>
              </a:spcAft>
              <a:buNone/>
            </a:pPr>
            <a:r>
              <a:rPr lang="en" sz="900">
                <a:solidFill>
                  <a:srgbClr val="0000FF"/>
                </a:solidFill>
                <a:highlight>
                  <a:srgbClr val="FFFFFF"/>
                </a:highlight>
                <a:latin typeface="Roboto Mono"/>
                <a:ea typeface="Roboto Mono"/>
                <a:cs typeface="Roboto Mono"/>
                <a:sym typeface="Roboto Mono"/>
              </a:rPr>
              <a:t>For example, if you want to send a portion of your traffic to one resource and the rest to another resource, you might specify weights of 1 and 4. The resource with a weight of 1 gets 1/5th of the traffic (1/1+4), and the other resource gets 4/5ths (4/1+5). You can gradually change the balance by changing the weights. If you want to stop sending traffic to a resource, you can change the weight for that record to 0.</a:t>
            </a:r>
            <a:endParaRPr sz="900">
              <a:solidFill>
                <a:srgbClr val="0000FF"/>
              </a:solidFill>
              <a:highlight>
                <a:srgbClr val="FFFFFF"/>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R53 - hosted zones - Public vs Private hosted zones</a:t>
            </a:r>
            <a:endParaRPr sz="1400"/>
          </a:p>
          <a:p>
            <a:pPr indent="0" lvl="0" marL="0" marR="0" rtl="0" algn="l">
              <a:lnSpc>
                <a:spcPct val="115000"/>
              </a:lnSpc>
              <a:spcBef>
                <a:spcPts val="0"/>
              </a:spcBef>
              <a:spcAft>
                <a:spcPts val="0"/>
              </a:spcAft>
              <a:buNone/>
            </a:pPr>
            <a:r>
              <a:rPr b="0" lang="en" sz="1000" u="sng">
                <a:solidFill>
                  <a:schemeClr val="hlink"/>
                </a:solidFill>
                <a:latin typeface="Roboto Mono"/>
                <a:ea typeface="Roboto Mono"/>
                <a:cs typeface="Roboto Mono"/>
                <a:sym typeface="Roboto Mono"/>
                <a:hlinkClick r:id="rId3"/>
              </a:rPr>
              <a:t>https://docs.aws.amazon.com/Route53/latest/DeveloperGuide/hosted-zone-public-considerations.html</a:t>
            </a:r>
            <a:endParaRPr sz="1000">
              <a:solidFill>
                <a:schemeClr val="dk1"/>
              </a:solidFill>
              <a:latin typeface="Roboto Mono"/>
              <a:ea typeface="Roboto Mono"/>
              <a:cs typeface="Roboto Mono"/>
              <a:sym typeface="Roboto Mono"/>
            </a:endParaRPr>
          </a:p>
        </p:txBody>
      </p:sp>
      <p:sp>
        <p:nvSpPr>
          <p:cNvPr id="92" name="Google Shape;92;p18"/>
          <p:cNvSpPr txBox="1"/>
          <p:nvPr/>
        </p:nvSpPr>
        <p:spPr>
          <a:xfrm>
            <a:off x="304800" y="990600"/>
            <a:ext cx="3902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FF"/>
                </a:solidFill>
                <a:highlight>
                  <a:srgbClr val="FFFFFF"/>
                </a:highlight>
                <a:latin typeface="Roboto Mono"/>
                <a:ea typeface="Roboto Mono"/>
                <a:cs typeface="Roboto Mono"/>
                <a:sym typeface="Roboto Mono"/>
              </a:rPr>
              <a:t>Considerations When Working with a </a:t>
            </a:r>
            <a:r>
              <a:rPr b="1" lang="en" sz="1200">
                <a:solidFill>
                  <a:srgbClr val="0000FF"/>
                </a:solidFill>
                <a:highlight>
                  <a:srgbClr val="FFFFFF"/>
                </a:highlight>
                <a:latin typeface="Roboto Mono"/>
                <a:ea typeface="Roboto Mono"/>
                <a:cs typeface="Roboto Mono"/>
                <a:sym typeface="Roboto Mono"/>
              </a:rPr>
              <a:t>Private </a:t>
            </a:r>
            <a:r>
              <a:rPr lang="en" sz="1200">
                <a:solidFill>
                  <a:srgbClr val="0000FF"/>
                </a:solidFill>
                <a:highlight>
                  <a:srgbClr val="FFFFFF"/>
                </a:highlight>
                <a:latin typeface="Roboto Mono"/>
                <a:ea typeface="Roboto Mono"/>
                <a:cs typeface="Roboto Mono"/>
                <a:sym typeface="Roboto Mono"/>
              </a:rPr>
              <a:t>Hosted Zone:</a:t>
            </a:r>
            <a:endParaRPr sz="1200">
              <a:solidFill>
                <a:srgbClr val="0000FF"/>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Amazon VPC settings - </a:t>
            </a:r>
            <a:r>
              <a:rPr lang="en" sz="900">
                <a:solidFill>
                  <a:srgbClr val="444444"/>
                </a:solidFill>
                <a:highlight>
                  <a:srgbClr val="FFFFFF"/>
                </a:highlight>
                <a:latin typeface="Roboto Mono"/>
                <a:ea typeface="Roboto Mono"/>
                <a:cs typeface="Roboto Mono"/>
                <a:sym typeface="Roboto Mono"/>
              </a:rPr>
              <a:t>set enableDnsHostnames &amp; enableDnsSupport to true</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Route 53 health checks - </a:t>
            </a:r>
            <a:r>
              <a:rPr lang="en" sz="900">
                <a:solidFill>
                  <a:srgbClr val="444444"/>
                </a:solidFill>
                <a:highlight>
                  <a:srgbClr val="FFFFFF"/>
                </a:highlight>
                <a:latin typeface="Roboto Mono"/>
                <a:ea typeface="Roboto Mono"/>
                <a:cs typeface="Roboto Mono"/>
                <a:sym typeface="Roboto Mono"/>
              </a:rPr>
              <a:t>you can associate Route 53 health checks </a:t>
            </a:r>
            <a:r>
              <a:rPr b="1" lang="en" sz="900">
                <a:solidFill>
                  <a:srgbClr val="444444"/>
                </a:solidFill>
                <a:highlight>
                  <a:srgbClr val="FFFFFF"/>
                </a:highlight>
                <a:latin typeface="Roboto Mono"/>
                <a:ea typeface="Roboto Mono"/>
                <a:cs typeface="Roboto Mono"/>
                <a:sym typeface="Roboto Mono"/>
              </a:rPr>
              <a:t>only with weighted and failover </a:t>
            </a:r>
            <a:r>
              <a:rPr lang="en" sz="900">
                <a:solidFill>
                  <a:srgbClr val="444444"/>
                </a:solidFill>
                <a:highlight>
                  <a:srgbClr val="FFFFFF"/>
                </a:highlight>
                <a:latin typeface="Roboto Mono"/>
                <a:ea typeface="Roboto Mono"/>
                <a:cs typeface="Roboto Mono"/>
                <a:sym typeface="Roboto Mono"/>
              </a:rPr>
              <a:t>records.</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Routing policies </a:t>
            </a:r>
            <a:r>
              <a:rPr lang="en" sz="900">
                <a:solidFill>
                  <a:srgbClr val="444444"/>
                </a:solidFill>
                <a:highlight>
                  <a:srgbClr val="FFFFFF"/>
                </a:highlight>
                <a:latin typeface="Roboto Mono"/>
                <a:ea typeface="Roboto Mono"/>
                <a:cs typeface="Roboto Mono"/>
                <a:sym typeface="Roboto Mono"/>
              </a:rPr>
              <a:t>- Only </a:t>
            </a:r>
            <a:r>
              <a:rPr b="1" lang="en" sz="900">
                <a:solidFill>
                  <a:srgbClr val="444444"/>
                </a:solidFill>
                <a:highlight>
                  <a:srgbClr val="FFFFFF"/>
                </a:highlight>
                <a:latin typeface="Roboto Mono"/>
                <a:ea typeface="Roboto Mono"/>
                <a:cs typeface="Roboto Mono"/>
                <a:sym typeface="Roboto Mono"/>
              </a:rPr>
              <a:t>Simple</a:t>
            </a:r>
            <a:r>
              <a:rPr lang="en" sz="900">
                <a:solidFill>
                  <a:srgbClr val="444444"/>
                </a:solidFill>
                <a:highlight>
                  <a:srgbClr val="FFFFFF"/>
                </a:highlight>
                <a:latin typeface="Roboto Mono"/>
                <a:ea typeface="Roboto Mono"/>
                <a:cs typeface="Roboto Mono"/>
                <a:sym typeface="Roboto Mono"/>
              </a:rPr>
              <a:t>, </a:t>
            </a:r>
            <a:r>
              <a:rPr b="1" lang="en" sz="900">
                <a:solidFill>
                  <a:srgbClr val="444444"/>
                </a:solidFill>
                <a:highlight>
                  <a:srgbClr val="FFFFFF"/>
                </a:highlight>
                <a:latin typeface="Roboto Mono"/>
                <a:ea typeface="Roboto Mono"/>
                <a:cs typeface="Roboto Mono"/>
                <a:sym typeface="Roboto Mono"/>
              </a:rPr>
              <a:t>Failover</a:t>
            </a:r>
            <a:r>
              <a:rPr lang="en" sz="900">
                <a:solidFill>
                  <a:srgbClr val="444444"/>
                </a:solidFill>
                <a:highlight>
                  <a:srgbClr val="FFFFFF"/>
                </a:highlight>
                <a:latin typeface="Roboto Mono"/>
                <a:ea typeface="Roboto Mono"/>
                <a:cs typeface="Roboto Mono"/>
                <a:sym typeface="Roboto Mono"/>
              </a:rPr>
              <a:t>, </a:t>
            </a:r>
            <a:r>
              <a:rPr b="1" lang="en" sz="900">
                <a:solidFill>
                  <a:srgbClr val="444444"/>
                </a:solidFill>
                <a:highlight>
                  <a:srgbClr val="FFFFFF"/>
                </a:highlight>
                <a:latin typeface="Roboto Mono"/>
                <a:ea typeface="Roboto Mono"/>
                <a:cs typeface="Roboto Mono"/>
                <a:sym typeface="Roboto Mono"/>
              </a:rPr>
              <a:t>Multivalue answer </a:t>
            </a:r>
            <a:r>
              <a:rPr lang="en" sz="900">
                <a:solidFill>
                  <a:srgbClr val="444444"/>
                </a:solidFill>
                <a:highlight>
                  <a:srgbClr val="FFFFFF"/>
                </a:highlight>
                <a:latin typeface="Roboto Mono"/>
                <a:ea typeface="Roboto Mono"/>
                <a:cs typeface="Roboto Mono"/>
                <a:sym typeface="Roboto Mono"/>
              </a:rPr>
              <a:t>and </a:t>
            </a:r>
            <a:r>
              <a:rPr b="1" lang="en" sz="900">
                <a:solidFill>
                  <a:srgbClr val="444444"/>
                </a:solidFill>
                <a:highlight>
                  <a:srgbClr val="FFFFFF"/>
                </a:highlight>
                <a:latin typeface="Roboto Mono"/>
                <a:ea typeface="Roboto Mono"/>
                <a:cs typeface="Roboto Mono"/>
                <a:sym typeface="Roboto Mono"/>
              </a:rPr>
              <a:t>Weighted </a:t>
            </a:r>
            <a:r>
              <a:rPr lang="en" sz="900">
                <a:solidFill>
                  <a:srgbClr val="444444"/>
                </a:solidFill>
                <a:highlight>
                  <a:srgbClr val="FFFFFF"/>
                </a:highlight>
                <a:latin typeface="Roboto Mono"/>
                <a:ea typeface="Roboto Mono"/>
                <a:cs typeface="Roboto Mono"/>
                <a:sym typeface="Roboto Mono"/>
              </a:rPr>
              <a:t>are supported</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Split-view DNS </a:t>
            </a:r>
            <a:r>
              <a:rPr lang="en" sz="900">
                <a:solidFill>
                  <a:srgbClr val="444444"/>
                </a:solidFill>
                <a:highlight>
                  <a:srgbClr val="FFFFFF"/>
                </a:highlight>
                <a:latin typeface="Roboto Mono"/>
                <a:ea typeface="Roboto Mono"/>
                <a:cs typeface="Roboto Mono"/>
                <a:sym typeface="Roboto Mono"/>
              </a:rPr>
              <a:t>- You can use same domain name for both private and public zone</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Associating a VPC with more than one private hosted zone - </a:t>
            </a:r>
            <a:r>
              <a:rPr lang="en" sz="900">
                <a:solidFill>
                  <a:srgbClr val="444444"/>
                </a:solidFill>
                <a:highlight>
                  <a:srgbClr val="FFFFFF"/>
                </a:highlight>
                <a:latin typeface="Roboto Mono"/>
                <a:ea typeface="Roboto Mono"/>
                <a:cs typeface="Roboto Mono"/>
                <a:sym typeface="Roboto Mono"/>
              </a:rPr>
              <a:t>Yes its allowed</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Public and private hosted zones that have overlapping namespaces</a:t>
            </a:r>
            <a:r>
              <a:rPr b="1" lang="en" sz="1200">
                <a:solidFill>
                  <a:srgbClr val="444444"/>
                </a:solidFill>
                <a:highlight>
                  <a:srgbClr val="FFFFFF"/>
                </a:highlight>
              </a:rPr>
              <a:t> - </a:t>
            </a:r>
            <a:r>
              <a:rPr lang="en" sz="900">
                <a:solidFill>
                  <a:srgbClr val="444444"/>
                </a:solidFill>
                <a:highlight>
                  <a:srgbClr val="FFFFFF"/>
                </a:highlight>
                <a:latin typeface="Roboto Mono"/>
                <a:ea typeface="Roboto Mono"/>
                <a:cs typeface="Roboto Mono"/>
                <a:sym typeface="Roboto Mono"/>
              </a:rPr>
              <a:t>first checks for identical match in private zone. If not found, forwards to public DNS resolver</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b="1" lang="en" sz="900">
                <a:solidFill>
                  <a:srgbClr val="444444"/>
                </a:solidFill>
                <a:highlight>
                  <a:srgbClr val="FFFFFF"/>
                </a:highlight>
                <a:latin typeface="Roboto Mono"/>
                <a:ea typeface="Roboto Mono"/>
                <a:cs typeface="Roboto Mono"/>
                <a:sym typeface="Roboto Mono"/>
              </a:rPr>
              <a:t>Custom DNS servers </a:t>
            </a:r>
            <a:r>
              <a:rPr lang="en" sz="900">
                <a:solidFill>
                  <a:srgbClr val="444444"/>
                </a:solidFill>
                <a:highlight>
                  <a:srgbClr val="FFFFFF"/>
                </a:highlight>
                <a:latin typeface="Roboto Mono"/>
                <a:ea typeface="Roboto Mono"/>
                <a:cs typeface="Roboto Mono"/>
                <a:sym typeface="Roboto Mono"/>
              </a:rPr>
              <a:t>- Configure your DNS server to fwd to amz dns server (VPC IP range +2)</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rPr lang="en" sz="900">
                <a:solidFill>
                  <a:srgbClr val="444444"/>
                </a:solidFill>
                <a:highlight>
                  <a:srgbClr val="FFFFFF"/>
                </a:highlight>
                <a:latin typeface="Roboto Mono"/>
                <a:ea typeface="Roboto Mono"/>
                <a:cs typeface="Roboto Mono"/>
                <a:sym typeface="Roboto Mono"/>
              </a:rPr>
              <a:t> </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15000"/>
              </a:lnSpc>
              <a:spcBef>
                <a:spcPts val="60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600"/>
              </a:spcAft>
              <a:buNone/>
            </a:pPr>
            <a:r>
              <a:t/>
            </a:r>
            <a:endParaRPr b="1" sz="1200">
              <a:solidFill>
                <a:srgbClr val="444444"/>
              </a:solidFill>
              <a:highlight>
                <a:srgbClr val="FFFFFF"/>
              </a:highlight>
            </a:endParaRPr>
          </a:p>
        </p:txBody>
      </p:sp>
      <p:sp>
        <p:nvSpPr>
          <p:cNvPr id="93" name="Google Shape;93;p18"/>
          <p:cNvSpPr txBox="1"/>
          <p:nvPr/>
        </p:nvSpPr>
        <p:spPr>
          <a:xfrm>
            <a:off x="4495800" y="990600"/>
            <a:ext cx="4258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FF"/>
                </a:solidFill>
                <a:highlight>
                  <a:srgbClr val="FFFFFF"/>
                </a:highlight>
                <a:latin typeface="Roboto Mono"/>
                <a:ea typeface="Roboto Mono"/>
                <a:cs typeface="Roboto Mono"/>
                <a:sym typeface="Roboto Mono"/>
              </a:rPr>
              <a:t>Considerations When Working with a </a:t>
            </a:r>
            <a:r>
              <a:rPr b="1" lang="en" sz="1200">
                <a:solidFill>
                  <a:srgbClr val="0000FF"/>
                </a:solidFill>
                <a:highlight>
                  <a:srgbClr val="FFFFFF"/>
                </a:highlight>
                <a:latin typeface="Roboto Mono"/>
                <a:ea typeface="Roboto Mono"/>
                <a:cs typeface="Roboto Mono"/>
                <a:sym typeface="Roboto Mono"/>
              </a:rPr>
              <a:t>Public</a:t>
            </a:r>
            <a:r>
              <a:rPr lang="en" sz="1200">
                <a:solidFill>
                  <a:srgbClr val="0000FF"/>
                </a:solidFill>
                <a:highlight>
                  <a:srgbClr val="FFFFFF"/>
                </a:highlight>
                <a:latin typeface="Roboto Mono"/>
                <a:ea typeface="Roboto Mono"/>
                <a:cs typeface="Roboto Mono"/>
                <a:sym typeface="Roboto Mono"/>
              </a:rPr>
              <a:t> Hosted Zone:</a:t>
            </a:r>
            <a:endParaRPr sz="1200">
              <a:solidFill>
                <a:srgbClr val="0000FF"/>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0"/>
              </a:spcAft>
              <a:buNone/>
            </a:pPr>
            <a:r>
              <a:rPr b="1" lang="en" sz="1000">
                <a:solidFill>
                  <a:srgbClr val="444444"/>
                </a:solidFill>
                <a:highlight>
                  <a:srgbClr val="FFFFFF"/>
                </a:highlight>
                <a:latin typeface="Roboto Mono"/>
                <a:ea typeface="Roboto Mono"/>
                <a:cs typeface="Roboto Mono"/>
                <a:sym typeface="Roboto Mono"/>
              </a:rPr>
              <a:t>NS and SOA Records - </a:t>
            </a:r>
            <a:r>
              <a:rPr lang="en" sz="1000">
                <a:solidFill>
                  <a:srgbClr val="444444"/>
                </a:solidFill>
                <a:highlight>
                  <a:srgbClr val="FFFFFF"/>
                </a:highlight>
                <a:latin typeface="Roboto Mono"/>
                <a:ea typeface="Roboto Mono"/>
                <a:cs typeface="Roboto Mono"/>
                <a:sym typeface="Roboto Mono"/>
              </a:rPr>
              <a:t>When a public hosted zone is created</a:t>
            </a:r>
            <a:r>
              <a:rPr b="1" lang="en" sz="1000">
                <a:solidFill>
                  <a:srgbClr val="444444"/>
                </a:solidFill>
                <a:highlight>
                  <a:srgbClr val="FFFFFF"/>
                </a:highlight>
                <a:latin typeface="Roboto Mono"/>
                <a:ea typeface="Roboto Mono"/>
                <a:cs typeface="Roboto Mono"/>
                <a:sym typeface="Roboto Mono"/>
              </a:rPr>
              <a:t>, </a:t>
            </a:r>
            <a:r>
              <a:rPr lang="en" sz="1000">
                <a:solidFill>
                  <a:srgbClr val="444444"/>
                </a:solidFill>
                <a:highlight>
                  <a:srgbClr val="FFFFFF"/>
                </a:highlight>
                <a:latin typeface="Roboto Mono"/>
                <a:ea typeface="Roboto Mono"/>
                <a:cs typeface="Roboto Mono"/>
                <a:sym typeface="Roboto Mono"/>
              </a:rPr>
              <a:t>R53 automatically creates a Name server (NS- 4 name servers) and Start of Authority (SOA- base dns info) record. You use the NS record with your registrar to forward all requests to R53 name servers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0"/>
              </a:spcAft>
              <a:buNone/>
            </a:pPr>
            <a:r>
              <a:rPr b="1" lang="en" sz="1000">
                <a:solidFill>
                  <a:srgbClr val="444444"/>
                </a:solidFill>
                <a:highlight>
                  <a:srgbClr val="FFFFFF"/>
                </a:highlight>
                <a:latin typeface="Roboto Mono"/>
                <a:ea typeface="Roboto Mono"/>
                <a:cs typeface="Roboto Mono"/>
                <a:sym typeface="Roboto Mono"/>
              </a:rPr>
              <a:t>Multiple Hosted Zones That Have the Same Name - </a:t>
            </a:r>
            <a:r>
              <a:rPr lang="en" sz="1000">
                <a:solidFill>
                  <a:srgbClr val="444444"/>
                </a:solidFill>
                <a:highlight>
                  <a:srgbClr val="FFFFFF"/>
                </a:highlight>
                <a:latin typeface="Roboto Mono"/>
                <a:ea typeface="Roboto Mono"/>
                <a:cs typeface="Roboto Mono"/>
                <a:sym typeface="Roboto Mono"/>
              </a:rPr>
              <a:t>You can create more than 1 public zone with the same domain name but different name records (servers).</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600"/>
              </a:spcAft>
              <a:buNone/>
            </a:pPr>
            <a:r>
              <a:rPr b="1" lang="en" sz="1000">
                <a:solidFill>
                  <a:srgbClr val="444444"/>
                </a:solidFill>
                <a:highlight>
                  <a:srgbClr val="FFFFFF"/>
                </a:highlight>
                <a:latin typeface="Roboto Mono"/>
                <a:ea typeface="Roboto Mono"/>
                <a:cs typeface="Roboto Mono"/>
                <a:sym typeface="Roboto Mono"/>
              </a:rPr>
              <a:t>Reusable Delegation Sets - </a:t>
            </a:r>
            <a:r>
              <a:rPr lang="en" sz="1000">
                <a:solidFill>
                  <a:srgbClr val="444444"/>
                </a:solidFill>
                <a:highlight>
                  <a:srgbClr val="FFFFFF"/>
                </a:highlight>
                <a:latin typeface="Roboto Mono"/>
                <a:ea typeface="Roboto Mono"/>
                <a:cs typeface="Roboto Mono"/>
                <a:sym typeface="Roboto Mono"/>
              </a:rPr>
              <a:t>is name for set of 4 name servers. You can create delegation set programmatically if needed in bulk.</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R53 - hosted zones - private zone with multiple VPCs</a:t>
            </a:r>
            <a:endParaRPr sz="1400"/>
          </a:p>
          <a:p>
            <a:pPr indent="0" lvl="0" marL="0" marR="0" rtl="0" algn="l">
              <a:lnSpc>
                <a:spcPct val="115000"/>
              </a:lnSpc>
              <a:spcBef>
                <a:spcPts val="0"/>
              </a:spcBef>
              <a:spcAft>
                <a:spcPts val="0"/>
              </a:spcAft>
              <a:buNone/>
            </a:pPr>
            <a:r>
              <a:rPr lang="en" sz="1100" u="sng">
                <a:solidFill>
                  <a:schemeClr val="hlink"/>
                </a:solidFill>
                <a:latin typeface="Roboto Mono"/>
                <a:ea typeface="Roboto Mono"/>
                <a:cs typeface="Roboto Mono"/>
                <a:sym typeface="Roboto Mono"/>
                <a:hlinkClick r:id="rId3"/>
              </a:rPr>
              <a:t>https://docs.aws.amazon.com/Route53/latest/DeveloperGuide/hosted-zones-working-with.html</a:t>
            </a:r>
            <a:endParaRPr sz="1800">
              <a:solidFill>
                <a:schemeClr val="dk1"/>
              </a:solidFill>
              <a:latin typeface="Roboto Mono"/>
              <a:ea typeface="Roboto Mono"/>
              <a:cs typeface="Roboto Mono"/>
              <a:sym typeface="Roboto Mono"/>
            </a:endParaRPr>
          </a:p>
        </p:txBody>
      </p:sp>
      <p:sp>
        <p:nvSpPr>
          <p:cNvPr id="99" name="Google Shape;99;p19"/>
          <p:cNvSpPr txBox="1"/>
          <p:nvPr/>
        </p:nvSpPr>
        <p:spPr>
          <a:xfrm>
            <a:off x="152400" y="762000"/>
            <a:ext cx="8877600" cy="14937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200"/>
              </a:spcBef>
              <a:spcAft>
                <a:spcPts val="0"/>
              </a:spcAft>
              <a:buNone/>
            </a:pPr>
            <a:r>
              <a:rPr lang="en" sz="1000">
                <a:solidFill>
                  <a:srgbClr val="444444"/>
                </a:solidFill>
                <a:highlight>
                  <a:srgbClr val="FFFFFF"/>
                </a:highlight>
                <a:latin typeface="Roboto Mono"/>
                <a:ea typeface="Roboto Mono"/>
                <a:cs typeface="Roboto Mono"/>
                <a:sym typeface="Roboto Mono"/>
              </a:rPr>
              <a:t>A hosted zone is a container for records, and records contain information about how you want to route traffic for a specific domain, such as example.social, and its subdomains (admin.example.social). A hosted zone and the corresponding domain have the same name. There are two types of hosted zones: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Char char="●"/>
            </a:pPr>
            <a:r>
              <a:rPr i="1" lang="en" sz="1000">
                <a:solidFill>
                  <a:srgbClr val="0000FF"/>
                </a:solidFill>
                <a:highlight>
                  <a:srgbClr val="FFFFFF"/>
                </a:highlight>
                <a:latin typeface="Roboto Mono"/>
                <a:ea typeface="Roboto Mono"/>
                <a:cs typeface="Roboto Mono"/>
                <a:sym typeface="Roboto Mono"/>
              </a:rPr>
              <a:t>Public hosted zones</a:t>
            </a:r>
            <a:r>
              <a:rPr lang="en" sz="1000">
                <a:solidFill>
                  <a:srgbClr val="444444"/>
                </a:solidFill>
                <a:highlight>
                  <a:srgbClr val="FFFFFF"/>
                </a:highlight>
                <a:latin typeface="Roboto Mono"/>
                <a:ea typeface="Roboto Mono"/>
                <a:cs typeface="Roboto Mono"/>
                <a:sym typeface="Roboto Mono"/>
              </a:rPr>
              <a:t> contain records that specify how you want to route traffic on the internet.</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Char char="●"/>
            </a:pPr>
            <a:r>
              <a:rPr i="1" lang="en" sz="1000">
                <a:solidFill>
                  <a:srgbClr val="0000FF"/>
                </a:solidFill>
                <a:highlight>
                  <a:srgbClr val="FFFFFF"/>
                </a:highlight>
                <a:latin typeface="Roboto Mono"/>
                <a:ea typeface="Roboto Mono"/>
                <a:cs typeface="Roboto Mono"/>
                <a:sym typeface="Roboto Mono"/>
              </a:rPr>
              <a:t>Private hosted zones</a:t>
            </a:r>
            <a:r>
              <a:rPr lang="en" sz="1000">
                <a:solidFill>
                  <a:srgbClr val="444444"/>
                </a:solidFill>
                <a:highlight>
                  <a:srgbClr val="FFFFFF"/>
                </a:highlight>
                <a:latin typeface="Roboto Mono"/>
                <a:ea typeface="Roboto Mono"/>
                <a:cs typeface="Roboto Mono"/>
                <a:sym typeface="Roboto Mono"/>
              </a:rPr>
              <a:t> contain records that specify how you want to route traffic in an Amazon VPC.</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1000">
                <a:solidFill>
                  <a:schemeClr val="accent3"/>
                </a:solidFill>
                <a:highlight>
                  <a:srgbClr val="FFFFFF"/>
                </a:highlight>
                <a:latin typeface="Roboto Mono"/>
                <a:ea typeface="Roboto Mono"/>
                <a:cs typeface="Roboto Mono"/>
                <a:sym typeface="Roboto Mono"/>
              </a:rPr>
              <a:t>Important</a:t>
            </a:r>
            <a:endParaRPr b="1" sz="1000">
              <a:solidFill>
                <a:schemeClr val="accent3"/>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rPr lang="en" sz="900">
                <a:solidFill>
                  <a:srgbClr val="444444"/>
                </a:solidFill>
                <a:highlight>
                  <a:srgbClr val="FFFFFF"/>
                </a:highlight>
                <a:latin typeface="Roboto Mono"/>
                <a:ea typeface="Roboto Mono"/>
                <a:cs typeface="Roboto Mono"/>
                <a:sym typeface="Roboto Mono"/>
              </a:rPr>
              <a:t>When you create a </a:t>
            </a:r>
            <a:r>
              <a:rPr lang="en" sz="900">
                <a:solidFill>
                  <a:srgbClr val="0000FF"/>
                </a:solidFill>
                <a:highlight>
                  <a:srgbClr val="FFFFFF"/>
                </a:highlight>
                <a:latin typeface="Roboto Mono"/>
                <a:ea typeface="Roboto Mono"/>
                <a:cs typeface="Roboto Mono"/>
                <a:sym typeface="Roboto Mono"/>
              </a:rPr>
              <a:t>private hosted zone</a:t>
            </a:r>
            <a:r>
              <a:rPr lang="en" sz="900">
                <a:solidFill>
                  <a:srgbClr val="444444"/>
                </a:solidFill>
                <a:highlight>
                  <a:srgbClr val="FFFFFF"/>
                </a:highlight>
                <a:latin typeface="Roboto Mono"/>
                <a:ea typeface="Roboto Mono"/>
                <a:cs typeface="Roboto Mono"/>
                <a:sym typeface="Roboto Mono"/>
              </a:rPr>
              <a:t>, you must associate a VPC with the hosted zone, and the VPC that you specify must have been created by using the same account that you're using to create the hosted zone. After you create the hosted zone, you can associate additional VPCs with it, including VPCs that you created by using a different AWS account.</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b="1" lang="en" sz="1000">
                <a:solidFill>
                  <a:schemeClr val="accent3"/>
                </a:solidFill>
                <a:highlight>
                  <a:srgbClr val="FFFFFF"/>
                </a:highlight>
                <a:latin typeface="Roboto Mono"/>
                <a:ea typeface="Roboto Mono"/>
                <a:cs typeface="Roboto Mono"/>
                <a:sym typeface="Roboto Mono"/>
              </a:rPr>
              <a:t>Associating an Amazon VPC and a Private Hosted Zone That You Created with Different AWS Accounts </a:t>
            </a:r>
            <a:r>
              <a:rPr lang="en" sz="900" u="sng">
                <a:solidFill>
                  <a:schemeClr val="hlink"/>
                </a:solidFill>
                <a:latin typeface="Roboto Mono"/>
                <a:ea typeface="Roboto Mono"/>
                <a:cs typeface="Roboto Mono"/>
                <a:sym typeface="Roboto Mono"/>
                <a:hlinkClick r:id="rId4"/>
              </a:rPr>
              <a:t>https://docs.aws.amazon.com/Route53/latest/DeveloperGuide/hosted-zone-private-associate-vpcs-different-accounts.html</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600"/>
              </a:spcBef>
              <a:spcAft>
                <a:spcPts val="0"/>
              </a:spcAft>
              <a:buNone/>
            </a:pPr>
            <a:r>
              <a:rPr lang="en" sz="1000">
                <a:solidFill>
                  <a:srgbClr val="444444"/>
                </a:solidFill>
                <a:highlight>
                  <a:srgbClr val="FFFFFF"/>
                </a:highlight>
                <a:latin typeface="Roboto Mono"/>
                <a:ea typeface="Roboto Mono"/>
                <a:cs typeface="Roboto Mono"/>
                <a:sym typeface="Roboto Mono"/>
              </a:rPr>
              <a:t>If you want to associate VPCs that you created by using one account with a private hosted zone that you created by using a different account, you first must authorize the association.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120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Using the account that created the hosted zone, authorize the association of the VPC with the private hosted zone with 1 of foll: </a:t>
            </a:r>
            <a:r>
              <a:rPr b="1" lang="en" sz="1000">
                <a:solidFill>
                  <a:srgbClr val="444444"/>
                </a:solidFill>
                <a:highlight>
                  <a:srgbClr val="FFFFFF"/>
                </a:highlight>
                <a:latin typeface="Roboto Mono"/>
                <a:ea typeface="Roboto Mono"/>
                <a:cs typeface="Roboto Mono"/>
                <a:sym typeface="Roboto Mono"/>
              </a:rPr>
              <a:t>AWS SDK</a:t>
            </a:r>
            <a:r>
              <a:rPr lang="en" sz="1000">
                <a:solidFill>
                  <a:srgbClr val="444444"/>
                </a:solidFill>
                <a:highlight>
                  <a:srgbClr val="FFFFFF"/>
                </a:highlight>
                <a:latin typeface="Roboto Mono"/>
                <a:ea typeface="Roboto Mono"/>
                <a:cs typeface="Roboto Mono"/>
                <a:sym typeface="Roboto Mono"/>
              </a:rPr>
              <a:t> or </a:t>
            </a:r>
            <a:r>
              <a:rPr b="1" lang="en" sz="1000">
                <a:solidFill>
                  <a:srgbClr val="444444"/>
                </a:solidFill>
                <a:highlight>
                  <a:srgbClr val="FFFFFF"/>
                </a:highlight>
                <a:latin typeface="Roboto Mono"/>
                <a:ea typeface="Roboto Mono"/>
                <a:cs typeface="Roboto Mono"/>
                <a:sym typeface="Roboto Mono"/>
              </a:rPr>
              <a:t>AWS Tools for Windows PowerShell</a:t>
            </a:r>
            <a:r>
              <a:rPr lang="en" sz="1000">
                <a:solidFill>
                  <a:srgbClr val="444444"/>
                </a:solidFill>
                <a:highlight>
                  <a:srgbClr val="FFFFFF"/>
                </a:highlight>
                <a:latin typeface="Roboto Mono"/>
                <a:ea typeface="Roboto Mono"/>
                <a:cs typeface="Roboto Mono"/>
                <a:sym typeface="Roboto Mono"/>
              </a:rPr>
              <a:t>, </a:t>
            </a:r>
            <a:r>
              <a:rPr b="1" lang="en" sz="1000">
                <a:solidFill>
                  <a:srgbClr val="444444"/>
                </a:solidFill>
                <a:highlight>
                  <a:srgbClr val="FFFFFF"/>
                </a:highlight>
                <a:latin typeface="Roboto Mono"/>
                <a:ea typeface="Roboto Mono"/>
                <a:cs typeface="Roboto Mono"/>
                <a:sym typeface="Roboto Mono"/>
              </a:rPr>
              <a:t>AWS CLI</a:t>
            </a:r>
            <a:r>
              <a:rPr lang="en" sz="1000">
                <a:solidFill>
                  <a:srgbClr val="444444"/>
                </a:solidFill>
                <a:highlight>
                  <a:srgbClr val="FFFFFF"/>
                </a:highlight>
                <a:latin typeface="Roboto Mono"/>
                <a:ea typeface="Roboto Mono"/>
                <a:cs typeface="Roboto Mono"/>
                <a:sym typeface="Roboto Mono"/>
              </a:rPr>
              <a:t> or </a:t>
            </a:r>
            <a:r>
              <a:rPr b="1" lang="en" sz="1000">
                <a:solidFill>
                  <a:srgbClr val="444444"/>
                </a:solidFill>
                <a:highlight>
                  <a:srgbClr val="FFFFFF"/>
                </a:highlight>
                <a:latin typeface="Roboto Mono"/>
                <a:ea typeface="Roboto Mono"/>
                <a:cs typeface="Roboto Mono"/>
                <a:sym typeface="Roboto Mono"/>
              </a:rPr>
              <a:t>Amazon Route 53 API</a:t>
            </a:r>
            <a:r>
              <a:rPr lang="en" sz="1000">
                <a:solidFill>
                  <a:srgbClr val="444444"/>
                </a:solidFill>
                <a:highlight>
                  <a:srgbClr val="FFFFFF"/>
                </a:highlight>
                <a:latin typeface="Roboto Mono"/>
                <a:ea typeface="Roboto Mono"/>
                <a:cs typeface="Roboto Mono"/>
                <a:sym typeface="Roboto Mono"/>
              </a:rPr>
              <a:t>. Note:</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To associate multiple VPCs in different accounts, submit one authorization request for each VPC.</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 must specify the hosted zone ID, so the private hosted zone must already exist.</a:t>
            </a:r>
            <a:endParaRPr sz="1000">
              <a:solidFill>
                <a:srgbClr val="444444"/>
              </a:solidFill>
              <a:highlight>
                <a:srgbClr val="FFFFFF"/>
              </a:highlight>
              <a:latin typeface="Roboto Mono"/>
              <a:ea typeface="Roboto Mono"/>
              <a:cs typeface="Roboto Mono"/>
              <a:sym typeface="Roboto Mono"/>
            </a:endParaRPr>
          </a:p>
          <a:p>
            <a:pPr indent="-292100" lvl="1" marL="914400" rtl="0" algn="l">
              <a:lnSpc>
                <a:spcPct val="100000"/>
              </a:lnSpc>
              <a:spcBef>
                <a:spcPts val="0"/>
              </a:spcBef>
              <a:spcAft>
                <a:spcPts val="0"/>
              </a:spcAft>
              <a:buClr>
                <a:srgbClr val="444444"/>
              </a:buClr>
              <a:buSzPts val="1000"/>
              <a:buFont typeface="Roboto Mono"/>
              <a:buChar char="●"/>
            </a:pPr>
            <a:r>
              <a:rPr lang="en" sz="1000">
                <a:solidFill>
                  <a:srgbClr val="444444"/>
                </a:solidFill>
                <a:highlight>
                  <a:srgbClr val="FFFFFF"/>
                </a:highlight>
                <a:latin typeface="Roboto Mono"/>
                <a:ea typeface="Roboto Mono"/>
                <a:cs typeface="Roboto Mono"/>
                <a:sym typeface="Roboto Mono"/>
              </a:rPr>
              <a:t>You can't use the Route 53 console either to authorize this association </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AutoNum type="arabicPeriod"/>
            </a:pPr>
            <a:r>
              <a:rPr lang="en" sz="1000">
                <a:solidFill>
                  <a:srgbClr val="444444"/>
                </a:solidFill>
                <a:highlight>
                  <a:srgbClr val="FFFFFF"/>
                </a:highlight>
                <a:latin typeface="Roboto Mono"/>
                <a:ea typeface="Roboto Mono"/>
                <a:cs typeface="Roboto Mono"/>
                <a:sym typeface="Roboto Mono"/>
              </a:rPr>
              <a:t>Using the account that created the VPC, associate the VPC with the hosted zone with above 3 methods</a:t>
            </a:r>
            <a:endParaRPr sz="1000">
              <a:solidFill>
                <a:srgbClr val="444444"/>
              </a:solidFill>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Clr>
                <a:srgbClr val="444444"/>
              </a:buClr>
              <a:buSzPts val="1000"/>
              <a:buFont typeface="Roboto Mono"/>
              <a:buAutoNum type="arabicPeriod"/>
            </a:pPr>
            <a:r>
              <a:rPr i="1" lang="en" sz="1000">
                <a:solidFill>
                  <a:srgbClr val="444444"/>
                </a:solidFill>
                <a:highlight>
                  <a:srgbClr val="FFFFFF"/>
                </a:highlight>
                <a:latin typeface="Roboto Mono"/>
                <a:ea typeface="Roboto Mono"/>
                <a:cs typeface="Roboto Mono"/>
                <a:sym typeface="Roboto Mono"/>
              </a:rPr>
              <a:t>Optional but recommended</a:t>
            </a:r>
            <a:r>
              <a:rPr lang="en" sz="1000">
                <a:solidFill>
                  <a:srgbClr val="444444"/>
                </a:solidFill>
                <a:highlight>
                  <a:srgbClr val="FFFFFF"/>
                </a:highlight>
                <a:latin typeface="Roboto Mono"/>
                <a:ea typeface="Roboto Mono"/>
                <a:cs typeface="Roboto Mono"/>
                <a:sym typeface="Roboto Mono"/>
              </a:rPr>
              <a:t> – Delete the authorization to associate the VPC with the hosted zone. Deleting the authorization does not affect the association, it just prevents you from reassociating the VPC with the hosted zone in the future. If you want to reassociate the VPC with the hosted zone, you'll need to repeat steps 1 and 2 of this procedure.</a:t>
            </a:r>
            <a:endParaRPr sz="1000">
              <a:solidFill>
                <a:srgbClr val="444444"/>
              </a:solidFill>
              <a:highlight>
                <a:srgbClr val="FFFFFF"/>
              </a:highlight>
              <a:latin typeface="Roboto Mono"/>
              <a:ea typeface="Roboto Mono"/>
              <a:cs typeface="Roboto Mono"/>
              <a:sym typeface="Roboto Mono"/>
            </a:endParaRPr>
          </a:p>
          <a:p>
            <a:pPr indent="0" lvl="0" marL="0" marR="406400" rtl="0" algn="l">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Active-Active and Active-Passive Failover</a:t>
            </a:r>
            <a:endParaRPr sz="1400"/>
          </a:p>
          <a:p>
            <a:pPr indent="0" lvl="0" marL="0" marR="0" rtl="0" algn="l">
              <a:lnSpc>
                <a:spcPct val="100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https://docs.aws.amazon.com/Route53/latest/DeveloperGuide/dns-failover-types.html</a:t>
            </a:r>
            <a:endParaRPr sz="1800">
              <a:solidFill>
                <a:schemeClr val="dk1"/>
              </a:solidFill>
              <a:latin typeface="Roboto Mono"/>
              <a:ea typeface="Roboto Mono"/>
              <a:cs typeface="Roboto Mono"/>
              <a:sym typeface="Roboto Mono"/>
            </a:endParaRPr>
          </a:p>
        </p:txBody>
      </p:sp>
      <p:sp>
        <p:nvSpPr>
          <p:cNvPr id="105" name="Google Shape;105;p20"/>
          <p:cNvSpPr txBox="1"/>
          <p:nvPr/>
        </p:nvSpPr>
        <p:spPr>
          <a:xfrm>
            <a:off x="228600" y="762000"/>
            <a:ext cx="8588100" cy="30000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Font typeface="Roboto Mono"/>
              <a:buChar char="●"/>
            </a:pPr>
            <a:r>
              <a:rPr lang="en" sz="1000">
                <a:highlight>
                  <a:srgbClr val="FFFFFF"/>
                </a:highlight>
                <a:latin typeface="Roboto Mono"/>
                <a:ea typeface="Roboto Mono"/>
                <a:cs typeface="Roboto Mono"/>
                <a:sym typeface="Roboto Mono"/>
              </a:rPr>
              <a:t>You configure A</a:t>
            </a:r>
            <a:r>
              <a:rPr lang="en" sz="1000">
                <a:solidFill>
                  <a:srgbClr val="FF0000"/>
                </a:solidFill>
                <a:highlight>
                  <a:srgbClr val="FFFFFF"/>
                </a:highlight>
                <a:latin typeface="Roboto Mono"/>
                <a:ea typeface="Roboto Mono"/>
                <a:cs typeface="Roboto Mono"/>
                <a:sym typeface="Roboto Mono"/>
              </a:rPr>
              <a:t>ctive-Active failover using any </a:t>
            </a:r>
            <a:r>
              <a:rPr lang="en" sz="1000">
                <a:solidFill>
                  <a:srgbClr val="FF0000"/>
                </a:solidFill>
                <a:highlight>
                  <a:srgbClr val="FFFFFF"/>
                </a:highlight>
                <a:uFill>
                  <a:noFill/>
                </a:uFill>
                <a:latin typeface="Roboto Mono"/>
                <a:ea typeface="Roboto Mono"/>
                <a:cs typeface="Roboto Mono"/>
                <a:sym typeface="Roboto Mono"/>
                <a:hlinkClick r:id="rId4"/>
              </a:rPr>
              <a:t>routing policy</a:t>
            </a:r>
            <a:r>
              <a:rPr lang="en" sz="1000">
                <a:solidFill>
                  <a:srgbClr val="FF0000"/>
                </a:solidFill>
                <a:highlight>
                  <a:srgbClr val="FFFFFF"/>
                </a:highlight>
                <a:latin typeface="Roboto Mono"/>
                <a:ea typeface="Roboto Mono"/>
                <a:cs typeface="Roboto Mono"/>
                <a:sym typeface="Roboto Mono"/>
              </a:rPr>
              <a:t> </a:t>
            </a:r>
            <a:r>
              <a:rPr lang="en" sz="1000">
                <a:highlight>
                  <a:srgbClr val="FFFFFF"/>
                </a:highlight>
                <a:latin typeface="Roboto Mono"/>
                <a:ea typeface="Roboto Mono"/>
                <a:cs typeface="Roboto Mono"/>
                <a:sym typeface="Roboto Mono"/>
              </a:rPr>
              <a:t>(or combination) </a:t>
            </a:r>
            <a:r>
              <a:rPr b="1" lang="en" sz="1000">
                <a:solidFill>
                  <a:srgbClr val="0000FF"/>
                </a:solidFill>
                <a:highlight>
                  <a:srgbClr val="FFFFFF"/>
                </a:highlight>
                <a:latin typeface="Roboto Mono"/>
                <a:ea typeface="Roboto Mono"/>
                <a:cs typeface="Roboto Mono"/>
                <a:sym typeface="Roboto Mono"/>
              </a:rPr>
              <a:t>other than failover</a:t>
            </a:r>
            <a:r>
              <a:rPr lang="en" sz="1000">
                <a:highlight>
                  <a:srgbClr val="FFFFFF"/>
                </a:highlight>
                <a:latin typeface="Roboto Mono"/>
                <a:ea typeface="Roboto Mono"/>
                <a:cs typeface="Roboto Mono"/>
                <a:sym typeface="Roboto Mono"/>
              </a:rPr>
              <a:t>, </a:t>
            </a:r>
            <a:endParaRPr sz="1000">
              <a:highlight>
                <a:srgbClr val="FFFFFF"/>
              </a:highlight>
              <a:latin typeface="Roboto Mono"/>
              <a:ea typeface="Roboto Mono"/>
              <a:cs typeface="Roboto Mono"/>
              <a:sym typeface="Roboto Mono"/>
            </a:endParaRPr>
          </a:p>
          <a:p>
            <a:pPr indent="-292100" lvl="0" marL="457200" rtl="0" algn="l">
              <a:lnSpc>
                <a:spcPct val="100000"/>
              </a:lnSpc>
              <a:spcBef>
                <a:spcPts val="0"/>
              </a:spcBef>
              <a:spcAft>
                <a:spcPts val="0"/>
              </a:spcAft>
              <a:buSzPts val="1000"/>
              <a:buFont typeface="Roboto Mono"/>
              <a:buChar char="●"/>
            </a:pPr>
            <a:r>
              <a:rPr lang="en" sz="1000">
                <a:highlight>
                  <a:srgbClr val="FFFFFF"/>
                </a:highlight>
                <a:latin typeface="Roboto Mono"/>
                <a:ea typeface="Roboto Mono"/>
                <a:cs typeface="Roboto Mono"/>
                <a:sym typeface="Roboto Mono"/>
              </a:rPr>
              <a:t>You configure A</a:t>
            </a:r>
            <a:r>
              <a:rPr lang="en" sz="1000">
                <a:solidFill>
                  <a:srgbClr val="FF0000"/>
                </a:solidFill>
                <a:highlight>
                  <a:srgbClr val="FFFFFF"/>
                </a:highlight>
                <a:latin typeface="Roboto Mono"/>
                <a:ea typeface="Roboto Mono"/>
                <a:cs typeface="Roboto Mono"/>
                <a:sym typeface="Roboto Mono"/>
              </a:rPr>
              <a:t>ctive-Passive failover using the failover routing policy.</a:t>
            </a:r>
            <a:endParaRPr sz="1000">
              <a:solidFill>
                <a:srgbClr val="FF0000"/>
              </a:solidFill>
              <a:highlight>
                <a:srgbClr val="FFFFFF"/>
              </a:highlight>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000">
                <a:solidFill>
                  <a:srgbClr val="CC6600"/>
                </a:solidFill>
                <a:highlight>
                  <a:srgbClr val="FFFFFF"/>
                </a:highlight>
                <a:latin typeface="Roboto Mono"/>
                <a:ea typeface="Roboto Mono"/>
                <a:cs typeface="Roboto Mono"/>
                <a:sym typeface="Roboto Mono"/>
              </a:rPr>
              <a:t>Active-Passive Failover</a:t>
            </a:r>
            <a:endParaRPr b="1" sz="1000">
              <a:solidFill>
                <a:srgbClr val="CC6600"/>
              </a:solidFill>
              <a:highlight>
                <a:srgbClr val="FFFFFF"/>
              </a:highlight>
              <a:latin typeface="Roboto Mono"/>
              <a:ea typeface="Roboto Mono"/>
              <a:cs typeface="Roboto Mono"/>
              <a:sym typeface="Roboto Mono"/>
            </a:endParaRPr>
          </a:p>
          <a:p>
            <a:pPr indent="-285750" lvl="0" marL="457200" marR="0" rtl="0" algn="l">
              <a:lnSpc>
                <a:spcPct val="100000"/>
              </a:lnSpc>
              <a:spcBef>
                <a:spcPts val="1000"/>
              </a:spcBef>
              <a:spcAft>
                <a:spcPts val="0"/>
              </a:spcAft>
              <a:buClr>
                <a:srgbClr val="9900FF"/>
              </a:buClr>
              <a:buSzPts val="900"/>
              <a:buFont typeface="Roboto Mono"/>
              <a:buChar char="-"/>
            </a:pPr>
            <a:r>
              <a:rPr b="1" lang="en" sz="900">
                <a:solidFill>
                  <a:srgbClr val="9900FF"/>
                </a:solidFill>
                <a:highlight>
                  <a:srgbClr val="FFFFFF"/>
                </a:highlight>
                <a:latin typeface="Roboto Mono"/>
                <a:ea typeface="Roboto Mono"/>
                <a:cs typeface="Roboto Mono"/>
                <a:sym typeface="Roboto Mono"/>
              </a:rPr>
              <a:t>Configuring Active-Passive Failover with One Primary and One Secondary Resource</a:t>
            </a:r>
            <a:endParaRPr b="1" sz="900">
              <a:solidFill>
                <a:srgbClr val="99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To create an active-passive failover configuration with one primary record and one secondary record, you just create the records and specify </a:t>
            </a:r>
            <a:r>
              <a:rPr b="1" lang="en" sz="900">
                <a:solidFill>
                  <a:srgbClr val="444444"/>
                </a:solidFill>
                <a:highlight>
                  <a:srgbClr val="FFFFFF"/>
                </a:highlight>
                <a:latin typeface="Roboto Mono"/>
                <a:ea typeface="Roboto Mono"/>
                <a:cs typeface="Roboto Mono"/>
                <a:sym typeface="Roboto Mono"/>
              </a:rPr>
              <a:t>Failover</a:t>
            </a:r>
            <a:r>
              <a:rPr lang="en" sz="900">
                <a:solidFill>
                  <a:srgbClr val="444444"/>
                </a:solidFill>
                <a:highlight>
                  <a:srgbClr val="FFFFFF"/>
                </a:highlight>
                <a:latin typeface="Roboto Mono"/>
                <a:ea typeface="Roboto Mono"/>
                <a:cs typeface="Roboto Mono"/>
                <a:sym typeface="Roboto Mono"/>
              </a:rPr>
              <a:t> for the routing policy. </a:t>
            </a:r>
            <a:endParaRPr sz="900">
              <a:solidFill>
                <a:srgbClr val="444444"/>
              </a:solidFill>
              <a:highlight>
                <a:srgbClr val="FFFFFF"/>
              </a:highlight>
              <a:latin typeface="Roboto Mono"/>
              <a:ea typeface="Roboto Mono"/>
              <a:cs typeface="Roboto Mono"/>
              <a:sym typeface="Roboto Mono"/>
            </a:endParaRPr>
          </a:p>
          <a:p>
            <a:pPr indent="-285750" lvl="0" marL="457200" rtl="0" algn="l">
              <a:lnSpc>
                <a:spcPct val="115000"/>
              </a:lnSpc>
              <a:spcBef>
                <a:spcPts val="1000"/>
              </a:spcBef>
              <a:spcAft>
                <a:spcPts val="0"/>
              </a:spcAft>
              <a:buClr>
                <a:srgbClr val="9900FF"/>
              </a:buClr>
              <a:buSzPts val="900"/>
              <a:buFont typeface="Roboto Mono"/>
              <a:buChar char="-"/>
            </a:pPr>
            <a:r>
              <a:rPr b="1" lang="en" sz="900">
                <a:solidFill>
                  <a:srgbClr val="9900FF"/>
                </a:solidFill>
                <a:highlight>
                  <a:srgbClr val="FFFFFF"/>
                </a:highlight>
                <a:latin typeface="Roboto Mono"/>
                <a:ea typeface="Roboto Mono"/>
                <a:cs typeface="Roboto Mono"/>
                <a:sym typeface="Roboto Mono"/>
              </a:rPr>
              <a:t>Configuring Active-Passive Failover with Multiple Primary and Secondary Resources</a:t>
            </a:r>
            <a:endParaRPr b="1" sz="1200">
              <a:solidFill>
                <a:srgbClr val="9900FF"/>
              </a:solidFill>
              <a:highlight>
                <a:srgbClr val="FFFFFF"/>
              </a:highlight>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R53 considers the primary failover record to be healthy as long as at least one of the associated resources is healthy.</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120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Create a health check for each resource that you want to route traffic to, such as an EC2 </a:t>
            </a:r>
            <a:r>
              <a:rPr lang="en" sz="900">
                <a:solidFill>
                  <a:srgbClr val="444444"/>
                </a:solidFill>
                <a:highlight>
                  <a:srgbClr val="FFFFFF"/>
                </a:highlight>
                <a:latin typeface="Roboto Mono"/>
                <a:ea typeface="Roboto Mono"/>
                <a:cs typeface="Roboto Mono"/>
                <a:sym typeface="Roboto Mono"/>
              </a:rPr>
              <a:t>instance </a:t>
            </a:r>
            <a:r>
              <a:rPr lang="en" sz="900">
                <a:solidFill>
                  <a:srgbClr val="444444"/>
                </a:solidFill>
                <a:highlight>
                  <a:srgbClr val="FFFFFF"/>
                </a:highlight>
                <a:latin typeface="Roboto Mono"/>
                <a:ea typeface="Roboto Mono"/>
                <a:cs typeface="Roboto Mono"/>
                <a:sym typeface="Roboto Mono"/>
              </a:rPr>
              <a:t>or a web server.</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Create records for your primary resources (X)</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Create records for your secondary resources (Y)</a:t>
            </a:r>
            <a:endParaRPr sz="900">
              <a:solidFill>
                <a:srgbClr val="444444"/>
              </a:solidFill>
              <a:highlight>
                <a:srgbClr val="FFFFFF"/>
              </a:highlight>
              <a:latin typeface="Roboto Mono"/>
              <a:ea typeface="Roboto Mono"/>
              <a:cs typeface="Roboto Mono"/>
              <a:sym typeface="Roboto Mono"/>
            </a:endParaRPr>
          </a:p>
          <a:p>
            <a:pPr indent="-102870" lvl="0" marL="274320" marR="0" rtl="0" algn="l">
              <a:lnSpc>
                <a:spcPct val="100000"/>
              </a:lnSpc>
              <a:spcBef>
                <a:spcPts val="0"/>
              </a:spcBef>
              <a:spcAft>
                <a:spcPts val="0"/>
              </a:spcAft>
              <a:buClr>
                <a:srgbClr val="444444"/>
              </a:buClr>
              <a:buSzPts val="900"/>
              <a:buFont typeface="Roboto Mono"/>
              <a:buAutoNum type="arabicPeriod"/>
            </a:pPr>
            <a:r>
              <a:rPr lang="en" sz="900">
                <a:solidFill>
                  <a:srgbClr val="444444"/>
                </a:solidFill>
                <a:highlight>
                  <a:srgbClr val="FFFFFF"/>
                </a:highlight>
                <a:latin typeface="Roboto Mono"/>
                <a:ea typeface="Roboto Mono"/>
                <a:cs typeface="Roboto Mono"/>
                <a:sym typeface="Roboto Mono"/>
              </a:rPr>
              <a:t>Create two failover alias (A) records, one primary and one secondary:</a:t>
            </a:r>
            <a:endParaRPr sz="900">
              <a:solidFill>
                <a:srgbClr val="444444"/>
              </a:solidFill>
              <a:highlight>
                <a:srgbClr val="FFFFFF"/>
              </a:highlight>
              <a:latin typeface="Roboto Mono"/>
              <a:ea typeface="Roboto Mono"/>
              <a:cs typeface="Roboto Mono"/>
              <a:sym typeface="Roboto Mono"/>
            </a:endParaRPr>
          </a:p>
          <a:p>
            <a:pPr indent="-285750" lvl="1" marL="914400" marR="0" rtl="0" algn="l">
              <a:lnSpc>
                <a:spcPct val="100000"/>
              </a:lnSpc>
              <a:spcBef>
                <a:spcPts val="0"/>
              </a:spcBef>
              <a:spcAft>
                <a:spcPts val="0"/>
              </a:spcAft>
              <a:buClr>
                <a:srgbClr val="444444"/>
              </a:buClr>
              <a:buSzPts val="900"/>
              <a:buFont typeface="Roboto Mono"/>
              <a:buAutoNum type="alphaLcPeriod"/>
            </a:pPr>
            <a:r>
              <a:rPr b="1" lang="en" sz="900">
                <a:solidFill>
                  <a:srgbClr val="0000FF"/>
                </a:solidFill>
                <a:highlight>
                  <a:srgbClr val="FFFFFF"/>
                </a:highlight>
                <a:latin typeface="Roboto Mono"/>
                <a:ea typeface="Roboto Mono"/>
                <a:cs typeface="Roboto Mono"/>
                <a:sym typeface="Roboto Mono"/>
              </a:rPr>
              <a:t>Primary record </a:t>
            </a:r>
            <a:r>
              <a:rPr lang="en" sz="900">
                <a:solidFill>
                  <a:srgbClr val="444444"/>
                </a:solidFill>
                <a:highlight>
                  <a:srgbClr val="FFFFFF"/>
                </a:highlight>
                <a:latin typeface="Roboto Mono"/>
                <a:ea typeface="Roboto Mono"/>
                <a:cs typeface="Roboto Mono"/>
                <a:sym typeface="Roboto Mono"/>
              </a:rPr>
              <a:t>→ Create Alias record pointing to X, Failover Record Type – </a:t>
            </a:r>
            <a:r>
              <a:rPr b="1" lang="en" sz="900">
                <a:solidFill>
                  <a:srgbClr val="444444"/>
                </a:solidFill>
                <a:highlight>
                  <a:srgbClr val="FFFFFF"/>
                </a:highlight>
                <a:latin typeface="Roboto Mono"/>
                <a:ea typeface="Roboto Mono"/>
                <a:cs typeface="Roboto Mono"/>
                <a:sym typeface="Roboto Mono"/>
              </a:rPr>
              <a:t>Primary</a:t>
            </a:r>
            <a:r>
              <a:rPr lang="en" sz="900">
                <a:solidFill>
                  <a:srgbClr val="444444"/>
                </a:solidFill>
                <a:highlight>
                  <a:srgbClr val="FFFFFF"/>
                </a:highlight>
                <a:latin typeface="Roboto Mono"/>
                <a:ea typeface="Roboto Mono"/>
                <a:cs typeface="Roboto Mono"/>
                <a:sym typeface="Roboto Mono"/>
              </a:rPr>
              <a:t>, Routing policy: </a:t>
            </a:r>
            <a:r>
              <a:rPr b="1" lang="en" sz="900">
                <a:solidFill>
                  <a:srgbClr val="444444"/>
                </a:solidFill>
                <a:highlight>
                  <a:srgbClr val="FFFFFF"/>
                </a:highlight>
                <a:latin typeface="Roboto Mono"/>
                <a:ea typeface="Roboto Mono"/>
                <a:cs typeface="Roboto Mono"/>
                <a:sym typeface="Roboto Mono"/>
              </a:rPr>
              <a:t>Failover</a:t>
            </a:r>
            <a:r>
              <a:rPr lang="en" sz="900">
                <a:solidFill>
                  <a:srgbClr val="444444"/>
                </a:solidFill>
                <a:highlight>
                  <a:srgbClr val="FFFFFF"/>
                </a:highlight>
                <a:latin typeface="Roboto Mono"/>
                <a:ea typeface="Roboto Mono"/>
                <a:cs typeface="Roboto Mono"/>
                <a:sym typeface="Roboto Mono"/>
              </a:rPr>
              <a:t>, Evaluate Target Health – </a:t>
            </a:r>
            <a:r>
              <a:rPr b="1" lang="en" sz="900">
                <a:solidFill>
                  <a:srgbClr val="444444"/>
                </a:solidFill>
                <a:highlight>
                  <a:srgbClr val="FFFFFF"/>
                </a:highlight>
                <a:latin typeface="Roboto Mono"/>
                <a:ea typeface="Roboto Mono"/>
                <a:cs typeface="Roboto Mono"/>
                <a:sym typeface="Roboto Mono"/>
              </a:rPr>
              <a:t>Yes</a:t>
            </a:r>
            <a:r>
              <a:rPr lang="en" sz="900">
                <a:solidFill>
                  <a:srgbClr val="444444"/>
                </a:solidFill>
                <a:highlight>
                  <a:srgbClr val="FFFFFF"/>
                </a:highlight>
                <a:latin typeface="Roboto Mono"/>
                <a:ea typeface="Roboto Mono"/>
                <a:cs typeface="Roboto Mono"/>
                <a:sym typeface="Roboto Mono"/>
              </a:rPr>
              <a:t>, Associate with Health Check – </a:t>
            </a:r>
            <a:r>
              <a:rPr b="1" lang="en" sz="900">
                <a:solidFill>
                  <a:srgbClr val="444444"/>
                </a:solidFill>
                <a:highlight>
                  <a:srgbClr val="FFFFFF"/>
                </a:highlight>
                <a:latin typeface="Roboto Mono"/>
                <a:ea typeface="Roboto Mono"/>
                <a:cs typeface="Roboto Mono"/>
                <a:sym typeface="Roboto Mono"/>
              </a:rPr>
              <a:t>No</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285750" lvl="1" marL="914400" rtl="0" algn="l">
              <a:spcBef>
                <a:spcPts val="0"/>
              </a:spcBef>
              <a:spcAft>
                <a:spcPts val="0"/>
              </a:spcAft>
              <a:buClr>
                <a:srgbClr val="444444"/>
              </a:buClr>
              <a:buSzPts val="900"/>
              <a:buFont typeface="Roboto Mono"/>
              <a:buAutoNum type="alphaLcPeriod"/>
            </a:pPr>
            <a:r>
              <a:rPr b="1" lang="en" sz="900">
                <a:solidFill>
                  <a:srgbClr val="0000FF"/>
                </a:solidFill>
                <a:highlight>
                  <a:srgbClr val="FFFFFF"/>
                </a:highlight>
                <a:latin typeface="Roboto Mono"/>
                <a:ea typeface="Roboto Mono"/>
                <a:cs typeface="Roboto Mono"/>
                <a:sym typeface="Roboto Mono"/>
              </a:rPr>
              <a:t>Secondary</a:t>
            </a:r>
            <a:r>
              <a:rPr b="1" lang="en" sz="900">
                <a:solidFill>
                  <a:srgbClr val="0000FF"/>
                </a:solidFill>
                <a:highlight>
                  <a:srgbClr val="FFFFFF"/>
                </a:highlight>
                <a:latin typeface="Roboto Mono"/>
                <a:ea typeface="Roboto Mono"/>
                <a:cs typeface="Roboto Mono"/>
                <a:sym typeface="Roboto Mono"/>
              </a:rPr>
              <a:t> record </a:t>
            </a:r>
            <a:r>
              <a:rPr lang="en" sz="900">
                <a:solidFill>
                  <a:srgbClr val="444444"/>
                </a:solidFill>
                <a:highlight>
                  <a:srgbClr val="FFFFFF"/>
                </a:highlight>
                <a:latin typeface="Roboto Mono"/>
                <a:ea typeface="Roboto Mono"/>
                <a:cs typeface="Roboto Mono"/>
                <a:sym typeface="Roboto Mono"/>
              </a:rPr>
              <a:t>→ Create Alias record pointing to Y or S3 endpoint, Failover Record Type – </a:t>
            </a:r>
            <a:r>
              <a:rPr b="1" lang="en" sz="900">
                <a:solidFill>
                  <a:srgbClr val="444444"/>
                </a:solidFill>
                <a:highlight>
                  <a:srgbClr val="FFFFFF"/>
                </a:highlight>
                <a:latin typeface="Roboto Mono"/>
                <a:ea typeface="Roboto Mono"/>
                <a:cs typeface="Roboto Mono"/>
                <a:sym typeface="Roboto Mono"/>
              </a:rPr>
              <a:t>Secondary</a:t>
            </a:r>
            <a:r>
              <a:rPr lang="en" sz="900">
                <a:solidFill>
                  <a:srgbClr val="444444"/>
                </a:solidFill>
                <a:highlight>
                  <a:srgbClr val="FFFFFF"/>
                </a:highlight>
                <a:latin typeface="Roboto Mono"/>
                <a:ea typeface="Roboto Mono"/>
                <a:cs typeface="Roboto Mono"/>
                <a:sym typeface="Roboto Mono"/>
              </a:rPr>
              <a:t>, Routing policy: </a:t>
            </a:r>
            <a:r>
              <a:rPr b="1" lang="en" sz="900">
                <a:solidFill>
                  <a:srgbClr val="444444"/>
                </a:solidFill>
                <a:highlight>
                  <a:srgbClr val="FFFFFF"/>
                </a:highlight>
                <a:latin typeface="Roboto Mono"/>
                <a:ea typeface="Roboto Mono"/>
                <a:cs typeface="Roboto Mono"/>
                <a:sym typeface="Roboto Mono"/>
              </a:rPr>
              <a:t>Failover</a:t>
            </a:r>
            <a:r>
              <a:rPr lang="en" sz="900">
                <a:solidFill>
                  <a:srgbClr val="444444"/>
                </a:solidFill>
                <a:highlight>
                  <a:srgbClr val="FFFFFF"/>
                </a:highlight>
                <a:latin typeface="Roboto Mono"/>
                <a:ea typeface="Roboto Mono"/>
                <a:cs typeface="Roboto Mono"/>
                <a:sym typeface="Roboto Mono"/>
              </a:rPr>
              <a:t>, Evaluate Target Health – </a:t>
            </a:r>
            <a:r>
              <a:rPr b="1" lang="en" sz="900">
                <a:solidFill>
                  <a:srgbClr val="444444"/>
                </a:solidFill>
                <a:highlight>
                  <a:srgbClr val="FFFFFF"/>
                </a:highlight>
                <a:latin typeface="Roboto Mono"/>
                <a:ea typeface="Roboto Mono"/>
                <a:cs typeface="Roboto Mono"/>
                <a:sym typeface="Roboto Mono"/>
              </a:rPr>
              <a:t>Yes</a:t>
            </a:r>
            <a:r>
              <a:rPr lang="en" sz="900">
                <a:solidFill>
                  <a:srgbClr val="444444"/>
                </a:solidFill>
                <a:highlight>
                  <a:srgbClr val="FFFFFF"/>
                </a:highlight>
                <a:latin typeface="Roboto Mono"/>
                <a:ea typeface="Roboto Mono"/>
                <a:cs typeface="Roboto Mono"/>
                <a:sym typeface="Roboto Mono"/>
              </a:rPr>
              <a:t>, Associate with Health Check – </a:t>
            </a:r>
            <a:r>
              <a:rPr b="1" lang="en" sz="900">
                <a:solidFill>
                  <a:srgbClr val="444444"/>
                </a:solidFill>
                <a:highlight>
                  <a:srgbClr val="FFFFFF"/>
                </a:highlight>
                <a:latin typeface="Roboto Mono"/>
                <a:ea typeface="Roboto Mono"/>
                <a:cs typeface="Roboto Mono"/>
                <a:sym typeface="Roboto Mono"/>
              </a:rPr>
              <a:t>No</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285750" lvl="0" marL="457200" marR="0" rtl="0" algn="l">
              <a:lnSpc>
                <a:spcPct val="115000"/>
              </a:lnSpc>
              <a:spcBef>
                <a:spcPts val="1000"/>
              </a:spcBef>
              <a:spcAft>
                <a:spcPts val="0"/>
              </a:spcAft>
              <a:buClr>
                <a:srgbClr val="9900FF"/>
              </a:buClr>
              <a:buSzPts val="900"/>
              <a:buFont typeface="Roboto Mono"/>
              <a:buChar char="-"/>
            </a:pPr>
            <a:r>
              <a:rPr b="1" lang="en" sz="900">
                <a:solidFill>
                  <a:srgbClr val="9900FF"/>
                </a:solidFill>
                <a:highlight>
                  <a:srgbClr val="FFFFFF"/>
                </a:highlight>
                <a:latin typeface="Roboto Mono"/>
                <a:ea typeface="Roboto Mono"/>
                <a:cs typeface="Roboto Mono"/>
                <a:sym typeface="Roboto Mono"/>
              </a:rPr>
              <a:t>Configuring Active-Passive Failover with Weighted Records</a:t>
            </a:r>
            <a:endParaRPr b="1" sz="900">
              <a:solidFill>
                <a:srgbClr val="9900FF"/>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You can also use weighted records for active-passive failover, with caveats. If you specify nonzero weights for some records and zero weights for other records, Route 53 responds to DNS queries using only healthy records that have nonzero weights. If all the records that have a weight greater than 0 are unhealthy, then Route 53 responds to queries using the zero-weighted records.</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1000">
              <a:solidFill>
                <a:srgbClr val="FF0000"/>
              </a:solidFill>
              <a:highlight>
                <a:srgbClr val="FFFFFF"/>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idx="4294967295" type="title"/>
          </p:nvPr>
        </p:nvSpPr>
        <p:spPr>
          <a:xfrm>
            <a:off x="311700" y="250800"/>
            <a:ext cx="8170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Types of Route 53 Health Checks</a:t>
            </a:r>
            <a:endParaRPr sz="1400"/>
          </a:p>
          <a:p>
            <a:pPr indent="0" lvl="0" marL="0" marR="0" rtl="0" algn="l">
              <a:lnSpc>
                <a:spcPct val="115000"/>
              </a:lnSpc>
              <a:spcBef>
                <a:spcPts val="0"/>
              </a:spcBef>
              <a:spcAft>
                <a:spcPts val="0"/>
              </a:spcAft>
              <a:buNone/>
            </a:pPr>
            <a:r>
              <a:rPr b="0" lang="en" sz="1100" u="sng">
                <a:solidFill>
                  <a:schemeClr val="hlink"/>
                </a:solidFill>
                <a:latin typeface="Roboto Mono"/>
                <a:ea typeface="Roboto Mono"/>
                <a:cs typeface="Roboto Mono"/>
                <a:sym typeface="Roboto Mono"/>
                <a:hlinkClick r:id="rId3"/>
              </a:rPr>
              <a:t>https://docs.aws.amazon.com/Route53/latest/DeveloperGuide/health-checks-types.html</a:t>
            </a:r>
            <a:endParaRPr sz="1800">
              <a:solidFill>
                <a:schemeClr val="dk1"/>
              </a:solidFill>
              <a:latin typeface="Roboto Mono"/>
              <a:ea typeface="Roboto Mono"/>
              <a:cs typeface="Roboto Mono"/>
              <a:sym typeface="Roboto Mono"/>
            </a:endParaRPr>
          </a:p>
        </p:txBody>
      </p:sp>
      <p:sp>
        <p:nvSpPr>
          <p:cNvPr id="111" name="Google Shape;111;p21"/>
          <p:cNvSpPr txBox="1"/>
          <p:nvPr/>
        </p:nvSpPr>
        <p:spPr>
          <a:xfrm>
            <a:off x="228600" y="685800"/>
            <a:ext cx="85881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0000FF"/>
                </a:solidFill>
                <a:highlight>
                  <a:srgbClr val="FFFFFF"/>
                </a:highlight>
                <a:latin typeface="Roboto Mono"/>
                <a:ea typeface="Roboto Mono"/>
                <a:cs typeface="Roboto Mono"/>
                <a:sym typeface="Roboto Mono"/>
              </a:rPr>
              <a:t>Health checks that monitor an endpoint</a:t>
            </a:r>
            <a:endParaRPr b="1" sz="11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Monitor an endpoint that you specify either by IP address or by domain name. At regular intervals that you specify, Route 53 submits automated requests over the internet to your application, server, or other resource to verify that it's reachable, available, and functional.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1100">
                <a:solidFill>
                  <a:srgbClr val="0000FF"/>
                </a:solidFill>
                <a:highlight>
                  <a:srgbClr val="FFFFFF"/>
                </a:highlight>
                <a:latin typeface="Roboto Mono"/>
                <a:ea typeface="Roboto Mono"/>
                <a:cs typeface="Roboto Mono"/>
                <a:sym typeface="Roboto Mono"/>
              </a:rPr>
              <a:t>Health checks that monitor other health checks (calculated health checks)</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Monitors whether Route 53 considers other health checks healthy or unhealthy. E.g. You can create a health check for each resource without configuring notification for those health checks. Then you can create a health check that monitors the status of the other health checks </a:t>
            </a:r>
            <a:endParaRPr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b="1" lang="en" sz="1100">
                <a:solidFill>
                  <a:srgbClr val="0000FF"/>
                </a:solidFill>
                <a:highlight>
                  <a:srgbClr val="FFFFFF"/>
                </a:highlight>
                <a:latin typeface="Roboto Mono"/>
                <a:ea typeface="Roboto Mono"/>
                <a:cs typeface="Roboto Mono"/>
                <a:sym typeface="Roboto Mono"/>
              </a:rPr>
              <a:t>Health checks that monitor CloudWatch alarms</a:t>
            </a:r>
            <a:endParaRPr b="1" sz="10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444444"/>
                </a:solidFill>
                <a:highlight>
                  <a:srgbClr val="FFFFFF"/>
                </a:highlight>
                <a:latin typeface="Roboto Mono"/>
                <a:ea typeface="Roboto Mono"/>
                <a:cs typeface="Roboto Mono"/>
                <a:sym typeface="Roboto Mono"/>
              </a:rPr>
              <a:t>Create CloudWatch alarms that monitor the status of CloudWatch metrics, such as the number of throttled read events for an DynamoDB or the number of ELB hosts that are considered healthy. After you create an alarm, you can create a health check that monitors the same data stream that CloudWatch monitors for the alarm.</a:t>
            </a:r>
            <a:endParaRPr sz="1000">
              <a:solidFill>
                <a:srgbClr val="444444"/>
              </a:solidFill>
              <a:highlight>
                <a:srgbClr val="FFFFFF"/>
              </a:highlight>
              <a:latin typeface="Roboto Mono"/>
              <a:ea typeface="Roboto Mono"/>
              <a:cs typeface="Roboto Mono"/>
              <a:sym typeface="Roboto Mono"/>
            </a:endParaRPr>
          </a:p>
          <a:p>
            <a:pPr indent="-57150" lvl="0" marL="91440" rtl="0" algn="l">
              <a:lnSpc>
                <a:spcPct val="100000"/>
              </a:lnSpc>
              <a:spcBef>
                <a:spcPts val="1200"/>
              </a:spcBef>
              <a:spcAft>
                <a:spcPts val="0"/>
              </a:spcAft>
              <a:buClr>
                <a:srgbClr val="444444"/>
              </a:buClr>
              <a:buSzPts val="900"/>
              <a:buChar char="●"/>
            </a:pPr>
            <a:r>
              <a:rPr b="1" lang="en" sz="900">
                <a:solidFill>
                  <a:srgbClr val="444444"/>
                </a:solidFill>
                <a:highlight>
                  <a:srgbClr val="FFFFFF"/>
                </a:highlight>
                <a:latin typeface="Roboto Mono"/>
                <a:ea typeface="Roboto Mono"/>
                <a:cs typeface="Roboto Mono"/>
                <a:sym typeface="Roboto Mono"/>
              </a:rPr>
              <a:t>HTTP and HTTPS health checks</a:t>
            </a:r>
            <a:r>
              <a:rPr lang="en" sz="900">
                <a:solidFill>
                  <a:srgbClr val="444444"/>
                </a:solidFill>
                <a:highlight>
                  <a:srgbClr val="FFFFFF"/>
                </a:highlight>
                <a:latin typeface="Roboto Mono"/>
                <a:ea typeface="Roboto Mono"/>
                <a:cs typeface="Roboto Mono"/>
                <a:sym typeface="Roboto Mono"/>
              </a:rPr>
              <a:t> – Route 53 must be able to establish a TCP connection with the endpoint </a:t>
            </a:r>
            <a:r>
              <a:rPr b="1" lang="en" sz="900">
                <a:solidFill>
                  <a:srgbClr val="FF00FF"/>
                </a:solidFill>
                <a:highlight>
                  <a:srgbClr val="FFFFFF"/>
                </a:highlight>
                <a:latin typeface="Roboto Mono"/>
                <a:ea typeface="Roboto Mono"/>
                <a:cs typeface="Roboto Mono"/>
                <a:sym typeface="Roboto Mono"/>
              </a:rPr>
              <a:t>within four seconds</a:t>
            </a:r>
            <a:r>
              <a:rPr lang="en" sz="900">
                <a:solidFill>
                  <a:srgbClr val="444444"/>
                </a:solidFill>
                <a:highlight>
                  <a:srgbClr val="FFFFFF"/>
                </a:highlight>
                <a:latin typeface="Roboto Mono"/>
                <a:ea typeface="Roboto Mono"/>
                <a:cs typeface="Roboto Mono"/>
                <a:sym typeface="Roboto Mono"/>
              </a:rPr>
              <a:t>. In addition, the endpoint must respond with an HTTP status code of 2xx or 3xx within two seconds after connecting.</a:t>
            </a:r>
            <a:endParaRPr sz="900">
              <a:solidFill>
                <a:srgbClr val="444444"/>
              </a:solidFill>
              <a:highlight>
                <a:srgbClr val="FFFFFF"/>
              </a:highlight>
              <a:latin typeface="Roboto Mono"/>
              <a:ea typeface="Roboto Mono"/>
              <a:cs typeface="Roboto Mono"/>
              <a:sym typeface="Roboto Mono"/>
            </a:endParaRPr>
          </a:p>
          <a:p>
            <a:pPr indent="-57150" lvl="0" marL="91440" rtl="0" algn="l">
              <a:lnSpc>
                <a:spcPct val="100000"/>
              </a:lnSpc>
              <a:spcBef>
                <a:spcPts val="0"/>
              </a:spcBef>
              <a:spcAft>
                <a:spcPts val="0"/>
              </a:spcAft>
              <a:buClr>
                <a:srgbClr val="444444"/>
              </a:buClr>
              <a:buSzPts val="900"/>
              <a:buChar char="●"/>
            </a:pPr>
            <a:r>
              <a:rPr b="1" lang="en" sz="900">
                <a:solidFill>
                  <a:srgbClr val="444444"/>
                </a:solidFill>
                <a:highlight>
                  <a:srgbClr val="FFFFFF"/>
                </a:highlight>
                <a:latin typeface="Roboto Mono"/>
                <a:ea typeface="Roboto Mono"/>
                <a:cs typeface="Roboto Mono"/>
                <a:sym typeface="Roboto Mono"/>
              </a:rPr>
              <a:t>TCP health checks</a:t>
            </a:r>
            <a:r>
              <a:rPr lang="en" sz="900">
                <a:solidFill>
                  <a:srgbClr val="444444"/>
                </a:solidFill>
                <a:highlight>
                  <a:srgbClr val="FFFFFF"/>
                </a:highlight>
                <a:latin typeface="Roboto Mono"/>
                <a:ea typeface="Roboto Mono"/>
                <a:cs typeface="Roboto Mono"/>
                <a:sym typeface="Roboto Mono"/>
              </a:rPr>
              <a:t> – Route 53 must be able to establish a TCP connection with the endpoint </a:t>
            </a:r>
            <a:r>
              <a:rPr b="1" lang="en" sz="900">
                <a:solidFill>
                  <a:srgbClr val="FF00FF"/>
                </a:solidFill>
                <a:highlight>
                  <a:srgbClr val="FFFFFF"/>
                </a:highlight>
                <a:latin typeface="Roboto Mono"/>
                <a:ea typeface="Roboto Mono"/>
                <a:cs typeface="Roboto Mono"/>
                <a:sym typeface="Roboto Mono"/>
              </a:rPr>
              <a:t>within ten seconds</a:t>
            </a:r>
            <a:r>
              <a:rPr lang="en" sz="900">
                <a:solidFill>
                  <a:srgbClr val="444444"/>
                </a:solidFill>
                <a:highlight>
                  <a:srgbClr val="FFFFFF"/>
                </a:highlight>
                <a:latin typeface="Roboto Mono"/>
                <a:ea typeface="Roboto Mono"/>
                <a:cs typeface="Roboto Mono"/>
                <a:sym typeface="Roboto Mono"/>
              </a:rPr>
              <a:t>.</a:t>
            </a:r>
            <a:endParaRPr sz="900">
              <a:solidFill>
                <a:srgbClr val="444444"/>
              </a:solidFill>
              <a:highlight>
                <a:srgbClr val="FFFFFF"/>
              </a:highlight>
              <a:latin typeface="Roboto Mono"/>
              <a:ea typeface="Roboto Mono"/>
              <a:cs typeface="Roboto Mono"/>
              <a:sym typeface="Roboto Mono"/>
            </a:endParaRPr>
          </a:p>
          <a:p>
            <a:pPr indent="-57150" lvl="0" marL="91440" rtl="0" algn="l">
              <a:lnSpc>
                <a:spcPct val="100000"/>
              </a:lnSpc>
              <a:spcBef>
                <a:spcPts val="0"/>
              </a:spcBef>
              <a:spcAft>
                <a:spcPts val="0"/>
              </a:spcAft>
              <a:buClr>
                <a:srgbClr val="444444"/>
              </a:buClr>
              <a:buSzPts val="900"/>
              <a:buChar char="●"/>
            </a:pPr>
            <a:r>
              <a:rPr b="1" lang="en" sz="900">
                <a:solidFill>
                  <a:srgbClr val="444444"/>
                </a:solidFill>
                <a:highlight>
                  <a:srgbClr val="FFFFFF"/>
                </a:highlight>
                <a:latin typeface="Roboto Mono"/>
                <a:ea typeface="Roboto Mono"/>
                <a:cs typeface="Roboto Mono"/>
                <a:sym typeface="Roboto Mono"/>
              </a:rPr>
              <a:t>HTTP and HTTPS health checks with string matching</a:t>
            </a:r>
            <a:r>
              <a:rPr lang="en" sz="900">
                <a:solidFill>
                  <a:srgbClr val="444444"/>
                </a:solidFill>
                <a:highlight>
                  <a:srgbClr val="FFFFFF"/>
                </a:highlight>
                <a:latin typeface="Roboto Mono"/>
                <a:ea typeface="Roboto Mono"/>
                <a:cs typeface="Roboto Mono"/>
                <a:sym typeface="Roboto Mono"/>
              </a:rPr>
              <a:t> – As with HTTP and HTTPS health checks, Route 53 must be able to establish a TCP connection with the endpoint </a:t>
            </a:r>
            <a:r>
              <a:rPr b="1" lang="en" sz="900">
                <a:solidFill>
                  <a:srgbClr val="FF00FF"/>
                </a:solidFill>
                <a:highlight>
                  <a:srgbClr val="FFFFFF"/>
                </a:highlight>
                <a:latin typeface="Roboto Mono"/>
                <a:ea typeface="Roboto Mono"/>
                <a:cs typeface="Roboto Mono"/>
                <a:sym typeface="Roboto Mono"/>
              </a:rPr>
              <a:t>within four seconds</a:t>
            </a:r>
            <a:r>
              <a:rPr lang="en" sz="900">
                <a:solidFill>
                  <a:srgbClr val="444444"/>
                </a:solidFill>
                <a:highlight>
                  <a:srgbClr val="FFFFFF"/>
                </a:highlight>
                <a:latin typeface="Roboto Mono"/>
                <a:ea typeface="Roboto Mono"/>
                <a:cs typeface="Roboto Mono"/>
                <a:sym typeface="Roboto Mono"/>
              </a:rPr>
              <a:t>, and the endpoint must respond with an </a:t>
            </a:r>
            <a:r>
              <a:rPr b="1" lang="en" sz="900">
                <a:solidFill>
                  <a:srgbClr val="FF00FF"/>
                </a:solidFill>
                <a:highlight>
                  <a:srgbClr val="FFFFFF"/>
                </a:highlight>
                <a:latin typeface="Roboto Mono"/>
                <a:ea typeface="Roboto Mono"/>
                <a:cs typeface="Roboto Mono"/>
                <a:sym typeface="Roboto Mono"/>
              </a:rPr>
              <a:t>HTTP status code of 2xx or 3xx within two seconds </a:t>
            </a:r>
            <a:r>
              <a:rPr lang="en" sz="900">
                <a:solidFill>
                  <a:srgbClr val="444444"/>
                </a:solidFill>
                <a:highlight>
                  <a:srgbClr val="FFFFFF"/>
                </a:highlight>
                <a:latin typeface="Roboto Mono"/>
                <a:ea typeface="Roboto Mono"/>
                <a:cs typeface="Roboto Mono"/>
                <a:sym typeface="Roboto Mono"/>
              </a:rPr>
              <a:t>after connecting.</a:t>
            </a:r>
            <a:br>
              <a:rPr lang="en" sz="900">
                <a:solidFill>
                  <a:srgbClr val="444444"/>
                </a:solidFill>
                <a:highlight>
                  <a:srgbClr val="FFFFFF"/>
                </a:highlight>
                <a:latin typeface="Roboto Mono"/>
                <a:ea typeface="Roboto Mono"/>
                <a:cs typeface="Roboto Mono"/>
                <a:sym typeface="Roboto Mono"/>
              </a:rPr>
            </a:br>
            <a:r>
              <a:rPr lang="en" sz="900">
                <a:solidFill>
                  <a:srgbClr val="444444"/>
                </a:solidFill>
                <a:highlight>
                  <a:srgbClr val="FFFFFF"/>
                </a:highlight>
                <a:latin typeface="Roboto Mono"/>
                <a:ea typeface="Roboto Mono"/>
                <a:cs typeface="Roboto Mono"/>
                <a:sym typeface="Roboto Mono"/>
              </a:rPr>
              <a:t>After a Route 53 health checker receives the HTTP status code, it must receive the response body from the endpoint within the next two seconds. Route 53 searches the response body for a string that you specify. </a:t>
            </a:r>
            <a:r>
              <a:rPr b="1" lang="en" sz="900">
                <a:solidFill>
                  <a:srgbClr val="FF00FF"/>
                </a:solidFill>
                <a:highlight>
                  <a:srgbClr val="FFFFFF"/>
                </a:highlight>
                <a:latin typeface="Roboto Mono"/>
                <a:ea typeface="Roboto Mono"/>
                <a:cs typeface="Roboto Mono"/>
                <a:sym typeface="Roboto Mono"/>
              </a:rPr>
              <a:t>The string must appear entirely in the first 5,120 bytes of the response body </a:t>
            </a:r>
            <a:r>
              <a:rPr lang="en" sz="900">
                <a:solidFill>
                  <a:srgbClr val="444444"/>
                </a:solidFill>
                <a:highlight>
                  <a:srgbClr val="FFFFFF"/>
                </a:highlight>
                <a:latin typeface="Roboto Mono"/>
                <a:ea typeface="Roboto Mono"/>
                <a:cs typeface="Roboto Mono"/>
                <a:sym typeface="Roboto Mono"/>
              </a:rPr>
              <a:t>or the endpoint fails the health check. If you're using the Route 53 console, you specify the string in the </a:t>
            </a:r>
            <a:r>
              <a:rPr b="1" lang="en" sz="900">
                <a:solidFill>
                  <a:srgbClr val="444444"/>
                </a:solidFill>
                <a:highlight>
                  <a:srgbClr val="FFFFFF"/>
                </a:highlight>
                <a:latin typeface="Roboto Mono"/>
                <a:ea typeface="Roboto Mono"/>
                <a:cs typeface="Roboto Mono"/>
                <a:sym typeface="Roboto Mono"/>
              </a:rPr>
              <a:t>Search String</a:t>
            </a:r>
            <a:r>
              <a:rPr lang="en" sz="900">
                <a:solidFill>
                  <a:srgbClr val="444444"/>
                </a:solidFill>
                <a:highlight>
                  <a:srgbClr val="FFFFFF"/>
                </a:highlight>
                <a:latin typeface="Roboto Mono"/>
                <a:ea typeface="Roboto Mono"/>
                <a:cs typeface="Roboto Mono"/>
                <a:sym typeface="Roboto Mono"/>
              </a:rPr>
              <a:t> field. If you're using the Route 53 API, you specify the string in the SearchString element when you create the health check.</a:t>
            </a:r>
            <a:endParaRPr sz="900">
              <a:solidFill>
                <a:srgbClr val="444444"/>
              </a:solidFill>
              <a:highlight>
                <a:srgbClr val="FFFFFF"/>
              </a:highlight>
              <a:latin typeface="Roboto Mono"/>
              <a:ea typeface="Roboto Mono"/>
              <a:cs typeface="Roboto Mono"/>
              <a:sym typeface="Roboto Mono"/>
            </a:endParaRPr>
          </a:p>
          <a:p>
            <a:pPr indent="0" lvl="0" marL="91440" rtl="0" algn="l">
              <a:lnSpc>
                <a:spcPct val="100000"/>
              </a:lnSpc>
              <a:spcBef>
                <a:spcPts val="1200"/>
              </a:spcBef>
              <a:spcAft>
                <a:spcPts val="0"/>
              </a:spcAft>
              <a:buNone/>
            </a:pPr>
            <a:r>
              <a:rPr lang="en" sz="900">
                <a:solidFill>
                  <a:srgbClr val="444444"/>
                </a:solidFill>
                <a:highlight>
                  <a:srgbClr val="FFFFFF"/>
                </a:highlight>
                <a:latin typeface="Roboto Mono"/>
                <a:ea typeface="Roboto Mono"/>
                <a:cs typeface="Roboto Mono"/>
                <a:sym typeface="Roboto Mono"/>
              </a:rPr>
              <a:t>For health checks that monitor an endpoint (except TCP health checks), if the response from the endpoint includes any headers, the headers must be in the format that is defined in RFC7230</a:t>
            </a:r>
            <a:endParaRPr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1200"/>
              </a:spcAft>
              <a:buNone/>
            </a:pPr>
            <a:r>
              <a:t/>
            </a:r>
            <a:endParaRPr sz="1000">
              <a:solidFill>
                <a:srgbClr val="444444"/>
              </a:solidFill>
              <a:highlight>
                <a:srgbClr val="FFFFFF"/>
              </a:highlight>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